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handoutMasterIdLst>
    <p:handoutMasterId r:id="rId72"/>
  </p:handoutMasterIdLst>
  <p:sldIdLst>
    <p:sldId id="256" r:id="rId2"/>
    <p:sldId id="283" r:id="rId3"/>
    <p:sldId id="285" r:id="rId4"/>
    <p:sldId id="280" r:id="rId5"/>
    <p:sldId id="284" r:id="rId6"/>
    <p:sldId id="281" r:id="rId7"/>
    <p:sldId id="360" r:id="rId8"/>
    <p:sldId id="323" r:id="rId9"/>
    <p:sldId id="304" r:id="rId10"/>
    <p:sldId id="310" r:id="rId11"/>
    <p:sldId id="326" r:id="rId12"/>
    <p:sldId id="362" r:id="rId13"/>
    <p:sldId id="361" r:id="rId14"/>
    <p:sldId id="307" r:id="rId15"/>
    <p:sldId id="366" r:id="rId16"/>
    <p:sldId id="325" r:id="rId17"/>
    <p:sldId id="364" r:id="rId18"/>
    <p:sldId id="363" r:id="rId19"/>
    <p:sldId id="329" r:id="rId20"/>
    <p:sldId id="308" r:id="rId21"/>
    <p:sldId id="335" r:id="rId22"/>
    <p:sldId id="383" r:id="rId23"/>
    <p:sldId id="286" r:id="rId24"/>
    <p:sldId id="324" r:id="rId25"/>
    <p:sldId id="311" r:id="rId26"/>
    <p:sldId id="313" r:id="rId27"/>
    <p:sldId id="367" r:id="rId28"/>
    <p:sldId id="296" r:id="rId29"/>
    <p:sldId id="322" r:id="rId30"/>
    <p:sldId id="312" r:id="rId31"/>
    <p:sldId id="369" r:id="rId32"/>
    <p:sldId id="371" r:id="rId33"/>
    <p:sldId id="368" r:id="rId34"/>
    <p:sldId id="501" r:id="rId35"/>
    <p:sldId id="373" r:id="rId36"/>
    <p:sldId id="502" r:id="rId37"/>
    <p:sldId id="503" r:id="rId38"/>
    <p:sldId id="504" r:id="rId39"/>
    <p:sldId id="505" r:id="rId40"/>
    <p:sldId id="506" r:id="rId41"/>
    <p:sldId id="374" r:id="rId42"/>
    <p:sldId id="375" r:id="rId43"/>
    <p:sldId id="376" r:id="rId44"/>
    <p:sldId id="377" r:id="rId45"/>
    <p:sldId id="378" r:id="rId46"/>
    <p:sldId id="380" r:id="rId47"/>
    <p:sldId id="390" r:id="rId48"/>
    <p:sldId id="388" r:id="rId49"/>
    <p:sldId id="451" r:id="rId50"/>
    <p:sldId id="453" r:id="rId51"/>
    <p:sldId id="499" r:id="rId52"/>
    <p:sldId id="455" r:id="rId53"/>
    <p:sldId id="452" r:id="rId54"/>
    <p:sldId id="457" r:id="rId55"/>
    <p:sldId id="454" r:id="rId56"/>
    <p:sldId id="456" r:id="rId57"/>
    <p:sldId id="338" r:id="rId58"/>
    <p:sldId id="350" r:id="rId59"/>
    <p:sldId id="351" r:id="rId60"/>
    <p:sldId id="352" r:id="rId61"/>
    <p:sldId id="353" r:id="rId62"/>
    <p:sldId id="354" r:id="rId63"/>
    <p:sldId id="355" r:id="rId64"/>
    <p:sldId id="356" r:id="rId65"/>
    <p:sldId id="357" r:id="rId66"/>
    <p:sldId id="358" r:id="rId67"/>
    <p:sldId id="359" r:id="rId68"/>
    <p:sldId id="401" r:id="rId69"/>
    <p:sldId id="507" r:id="rId70"/>
  </p:sldIdLst>
  <p:sldSz cx="20104100" cy="11461750"/>
  <p:notesSz cx="10234613"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7">
          <p15:clr>
            <a:srgbClr val="A4A3A4"/>
          </p15:clr>
        </p15:guide>
        <p15:guide id="2" pos="22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9" autoAdjust="0"/>
    <p:restoredTop sz="76036" autoAdjust="0"/>
  </p:normalViewPr>
  <p:slideViewPr>
    <p:cSldViewPr>
      <p:cViewPr varScale="1">
        <p:scale>
          <a:sx n="56" d="100"/>
          <a:sy n="56" d="100"/>
        </p:scale>
        <p:origin x="1272" y="208"/>
      </p:cViewPr>
      <p:guideLst>
        <p:guide orient="horz" pos="2887"/>
        <p:guide pos="220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01"/>
          <c:y val="9.0494681409734198E-2"/>
          <c:w val="0.58249215438868895"/>
          <c:h val="0.87373823158303399"/>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solidFill>
                <a:schemeClr val="bg1"/>
              </a:solidFill>
            </a:ln>
            <a:effectLst/>
          </c:spPr>
          <c:dLbls>
            <c:dLbl>
              <c:idx val="0"/>
              <c:layout>
                <c:manualLayout>
                  <c:x val="-8.2657105899484903E-17"/>
                  <c:y val="4.38568324011665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67D-3241-AED1-3AA4E609B4C6}"/>
                </c:ext>
              </c:extLst>
            </c:dLbl>
            <c:dLbl>
              <c:idx val="1"/>
              <c:layout>
                <c:manualLayout>
                  <c:x val="-2.62867616620239E-2"/>
                  <c:y val="1.51654394203983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67D-3241-AED1-3AA4E609B4C6}"/>
                </c:ext>
              </c:extLst>
            </c:dLbl>
            <c:dLbl>
              <c:idx val="2"/>
              <c:layout>
                <c:manualLayout>
                  <c:x val="-2.4264703072637402E-2"/>
                  <c:y val="-3.03308788407967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67D-3241-AED1-3AA4E609B4C6}"/>
                </c:ext>
              </c:extLst>
            </c:dLbl>
            <c:dLbl>
              <c:idx val="3"/>
              <c:layout>
                <c:manualLayout>
                  <c:x val="2.02205858938645E-3"/>
                  <c:y val="-4.246323037711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67D-3241-AED1-3AA4E609B4C6}"/>
                </c:ext>
              </c:extLst>
            </c:dLbl>
            <c:dLbl>
              <c:idx val="4"/>
              <c:layout>
                <c:manualLayout>
                  <c:x val="2.22426444832509E-2"/>
                  <c:y val="1.21323515363187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67D-3241-AED1-3AA4E609B4C6}"/>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54D0CA"/>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5-D67D-3241-AED1-3AA4E609B4C6}"/>
            </c:ext>
          </c:extLst>
        </c:ser>
        <c:dLbls>
          <c:showLegendKey val="0"/>
          <c:showVal val="0"/>
          <c:showCatName val="0"/>
          <c:showSerName val="0"/>
          <c:showPercent val="0"/>
          <c:showBubbleSize val="0"/>
        </c:dLbls>
        <c:axId val="46915680"/>
        <c:axId val="46906432"/>
      </c:radarChart>
      <c:catAx>
        <c:axId val="46915680"/>
        <c:scaling>
          <c:orientation val="minMax"/>
        </c:scaling>
        <c:delete val="1"/>
        <c:axPos val="b"/>
        <c:numFmt formatCode="General" sourceLinked="1"/>
        <c:majorTickMark val="none"/>
        <c:minorTickMark val="none"/>
        <c:tickLblPos val="nextTo"/>
        <c:crossAx val="46906432"/>
        <c:crosses val="autoZero"/>
        <c:auto val="1"/>
        <c:lblAlgn val="ctr"/>
        <c:lblOffset val="100"/>
        <c:noMultiLvlLbl val="0"/>
      </c:catAx>
      <c:valAx>
        <c:axId val="46906432"/>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crossAx val="46915680"/>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t>2019/11/5</a:t>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04543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3450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jianshu.com/p/412fa2beacc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jianshu.com/p/276698f13258"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ianshu.com/p/bc1aac28fcdf"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ohu.com/a/331314240_75383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jianshu.com/p/586e8341a3dc"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facebook.github.io/jest/"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facebook.github.io/jest/"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8" Type="http://schemas.openxmlformats.org/officeDocument/2006/relationships/hyperlink" Target="https://www.ca.com/us/products/ca-agile-requirements-designer.html" TargetMode="External"/><Relationship Id="rId3" Type="http://schemas.openxmlformats.org/officeDocument/2006/relationships/hyperlink" Target="https://dzone.com/articles/continuous-testing-what-why-and-how" TargetMode="External"/><Relationship Id="rId7" Type="http://schemas.openxmlformats.org/officeDocument/2006/relationships/hyperlink" Target="https://docs.cucumber.io/"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en.wikipedia.org/wiki/Model-based_testing" TargetMode="External"/><Relationship Id="rId11" Type="http://schemas.openxmlformats.org/officeDocument/2006/relationships/hyperlink" Target="https://www.gartner.com/doc/3898164/devops-success-requires-shiftright-testing" TargetMode="External"/><Relationship Id="rId5" Type="http://schemas.openxmlformats.org/officeDocument/2006/relationships/hyperlink" Target="https://en.wikipedia.org/wiki/Acceptance_test%E2%80%93driven_development" TargetMode="External"/><Relationship Id="rId10" Type="http://schemas.openxmlformats.org/officeDocument/2006/relationships/hyperlink" Target="https://code.fb.com/web/rapid-release-at-massive-scale/" TargetMode="External"/><Relationship Id="rId4" Type="http://schemas.openxmlformats.org/officeDocument/2006/relationships/hyperlink" Target="https://en.wikipedia.org/wiki/Behavior-driven_development" TargetMode="External"/><Relationship Id="rId9" Type="http://schemas.openxmlformats.org/officeDocument/2006/relationships/hyperlink" Target="https://www.ca.com/us/trials/ca-test-data-manager.html"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nfoq.cn/article/IHfKjKdmyZcLv3Pjk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qcon.infoq.cn/2018/shangha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536292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内容来自：图书：</a:t>
            </a:r>
            <a:r>
              <a:rPr lang="en-US" altLang="zh-CN" dirty="0"/>
              <a:t>《Facebook</a:t>
            </a:r>
            <a:r>
              <a:rPr lang="zh-CN" altLang="en-US" dirty="0"/>
              <a:t>效应</a:t>
            </a:r>
            <a:r>
              <a:rPr lang="en-US" altLang="zh-CN" dirty="0"/>
              <a:t>》</a:t>
            </a:r>
          </a:p>
          <a:p>
            <a:r>
              <a:rPr lang="zh-CN" altLang="en-US" dirty="0"/>
              <a:t>链接来自：</a:t>
            </a:r>
            <a:r>
              <a:rPr lang="en-US" altLang="zh-CN" dirty="0">
                <a:hlinkClick r:id="rId3"/>
              </a:rPr>
              <a:t>https://www.jianshu.com/p/412fa2beacc9</a:t>
            </a:r>
            <a:endParaRPr lang="en-US" altLang="zh-CN" dirty="0"/>
          </a:p>
          <a:p>
            <a:endParaRPr lang="en-US" altLang="zh-CN" dirty="0"/>
          </a:p>
          <a:p>
            <a:pPr>
              <a:lnSpc>
                <a:spcPct val="150000"/>
              </a:lnSpc>
            </a:pPr>
            <a:r>
              <a:rPr lang="zh-CN" altLang="en-US" sz="700" dirty="0"/>
              <a:t>初期，</a:t>
            </a:r>
            <a:r>
              <a:rPr lang="en-US" altLang="zh-CN" sz="700" dirty="0"/>
              <a:t>Facebook</a:t>
            </a:r>
            <a:r>
              <a:rPr lang="zh-CN" altLang="en-US" sz="700" dirty="0"/>
              <a:t>是由</a:t>
            </a:r>
            <a:r>
              <a:rPr lang="zh-CN" altLang="en-US" sz="700" dirty="0">
                <a:solidFill>
                  <a:srgbClr val="FFC000"/>
                </a:solidFill>
              </a:rPr>
              <a:t>马克</a:t>
            </a:r>
            <a:r>
              <a:rPr lang="en-US" altLang="zh-CN" sz="700" dirty="0">
                <a:solidFill>
                  <a:srgbClr val="FFC000"/>
                </a:solidFill>
              </a:rPr>
              <a:t>·</a:t>
            </a:r>
            <a:r>
              <a:rPr lang="zh-CN" altLang="en-US" sz="700" dirty="0">
                <a:solidFill>
                  <a:srgbClr val="FFC000"/>
                </a:solidFill>
              </a:rPr>
              <a:t>扎克伯克</a:t>
            </a:r>
            <a:r>
              <a:rPr lang="zh-CN" altLang="en-US" sz="700" dirty="0"/>
              <a:t>在大二的时候一手创立的，上线前引入</a:t>
            </a:r>
            <a:r>
              <a:rPr lang="zh-CN" altLang="en-US" sz="700" dirty="0">
                <a:solidFill>
                  <a:srgbClr val="FFC000"/>
                </a:solidFill>
              </a:rPr>
              <a:t>爱德华多</a:t>
            </a:r>
            <a:r>
              <a:rPr lang="en-US" altLang="zh-CN" sz="700" dirty="0">
                <a:solidFill>
                  <a:srgbClr val="FFC000"/>
                </a:solidFill>
              </a:rPr>
              <a:t>·</a:t>
            </a:r>
            <a:r>
              <a:rPr lang="zh-CN" altLang="en-US" sz="700" dirty="0">
                <a:solidFill>
                  <a:srgbClr val="FFC000"/>
                </a:solidFill>
              </a:rPr>
              <a:t>萨维林</a:t>
            </a:r>
            <a:r>
              <a:rPr lang="zh-CN" altLang="en-US" sz="700" dirty="0"/>
              <a:t>作为负责商业变现的合伙人占</a:t>
            </a:r>
            <a:r>
              <a:rPr lang="en-US" altLang="zh-CN" sz="700" dirty="0"/>
              <a:t>40%</a:t>
            </a:r>
            <a:r>
              <a:rPr lang="zh-CN" altLang="en-US" sz="700" dirty="0"/>
              <a:t>的股份，后爱德华多</a:t>
            </a:r>
            <a:r>
              <a:rPr lang="en-US" altLang="zh-CN" sz="700" dirty="0"/>
              <a:t>·</a:t>
            </a:r>
            <a:r>
              <a:rPr lang="zh-CN" altLang="en-US" sz="700" dirty="0"/>
              <a:t>萨维林加入作为运营推广、研发的负责人，占</a:t>
            </a:r>
            <a:r>
              <a:rPr lang="en-US" altLang="zh-CN" sz="700" dirty="0"/>
              <a:t>5%</a:t>
            </a:r>
            <a:r>
              <a:rPr lang="zh-CN" altLang="en-US" sz="700" dirty="0"/>
              <a:t>的股份。</a:t>
            </a:r>
            <a:endParaRPr lang="en-US" altLang="zh-CN" sz="700" dirty="0"/>
          </a:p>
          <a:p>
            <a:pPr>
              <a:lnSpc>
                <a:spcPct val="150000"/>
              </a:lnSpc>
            </a:pPr>
            <a:r>
              <a:rPr lang="zh-CN" altLang="en-US" sz="700" dirty="0"/>
              <a:t>在</a:t>
            </a:r>
            <a:r>
              <a:rPr lang="zh-CN" altLang="en-US" sz="700" dirty="0">
                <a:solidFill>
                  <a:srgbClr val="FFC000"/>
                </a:solidFill>
              </a:rPr>
              <a:t>肖恩</a:t>
            </a:r>
            <a:r>
              <a:rPr lang="en-US" altLang="zh-CN" sz="700" dirty="0">
                <a:solidFill>
                  <a:srgbClr val="FFC000"/>
                </a:solidFill>
              </a:rPr>
              <a:t>·</a:t>
            </a:r>
            <a:r>
              <a:rPr lang="zh-CN" altLang="en-US" sz="700" dirty="0">
                <a:solidFill>
                  <a:srgbClr val="FFC000"/>
                </a:solidFill>
              </a:rPr>
              <a:t>帕克</a:t>
            </a:r>
            <a:r>
              <a:rPr lang="zh-CN" altLang="en-US" sz="700" dirty="0"/>
              <a:t>加入成为</a:t>
            </a:r>
            <a:r>
              <a:rPr lang="en-US" altLang="zh-CN" sz="700" dirty="0"/>
              <a:t>CEO</a:t>
            </a:r>
            <a:r>
              <a:rPr lang="zh-CN" altLang="en-US" sz="700" dirty="0"/>
              <a:t>时，通过引入彼得</a:t>
            </a:r>
            <a:r>
              <a:rPr lang="en-US" altLang="zh-CN" sz="700" dirty="0"/>
              <a:t>·</a:t>
            </a:r>
            <a:r>
              <a:rPr lang="zh-CN" altLang="en-US" sz="700" dirty="0"/>
              <a:t>提尔的投资稀释萨维林的占股，将其踢出了管理团队。此后在设立的董事会中，扎克伯格占两个席位，帕克和泰尔各占一个，即使后续引入阿克塞尔、微软、李嘉诚、俄罗斯数字天空科技等投资方，因确保投资方的目的不是控制</a:t>
            </a:r>
            <a:r>
              <a:rPr lang="en-US" altLang="zh-CN" sz="700" dirty="0"/>
              <a:t>Facebook</a:t>
            </a:r>
            <a:r>
              <a:rPr lang="zh-CN" altLang="en-US" sz="700" dirty="0"/>
              <a:t>，所以董事会席位也只增加了布雷耶一个席位，甚至帕克在退出</a:t>
            </a:r>
            <a:r>
              <a:rPr lang="en-US" altLang="zh-CN" sz="700" dirty="0"/>
              <a:t>Facebook</a:t>
            </a:r>
            <a:r>
              <a:rPr lang="zh-CN" altLang="en-US" sz="700" dirty="0"/>
              <a:t>后也将席位让给了扎克伯格。在</a:t>
            </a:r>
            <a:r>
              <a:rPr lang="en-US" altLang="zh-CN" sz="700" dirty="0"/>
              <a:t>IPO</a:t>
            </a:r>
            <a:r>
              <a:rPr lang="zh-CN" altLang="en-US" sz="700" dirty="0"/>
              <a:t>前，</a:t>
            </a:r>
            <a:r>
              <a:rPr lang="en-US" altLang="zh-CN" sz="700" dirty="0"/>
              <a:t>Facebook</a:t>
            </a:r>
            <a:r>
              <a:rPr lang="zh-CN" altLang="en-US" sz="700" dirty="0"/>
              <a:t>采取</a:t>
            </a:r>
            <a:r>
              <a:rPr lang="en-US" altLang="zh-CN" sz="700" dirty="0"/>
              <a:t>A/B</a:t>
            </a:r>
            <a:r>
              <a:rPr lang="zh-CN" altLang="en-US" sz="700" dirty="0"/>
              <a:t>形式防止上市后的恶意收购。因此从寻找志投意合的创业团队到快速扩展期的职业经理人和投资团队，扎克伯格都能紧紧抓住</a:t>
            </a:r>
            <a:r>
              <a:rPr lang="en-US" altLang="zh-CN" sz="700" dirty="0"/>
              <a:t>Facebook</a:t>
            </a:r>
            <a:r>
              <a:rPr lang="zh-CN" altLang="en-US" sz="700" dirty="0"/>
              <a:t>的控制权。</a:t>
            </a:r>
            <a:endParaRPr lang="en-US" altLang="zh-CN"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77489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sz="700" dirty="0"/>
              <a:t>扎克伯格被时代杂志称为“第三大国的国王”</a:t>
            </a:r>
            <a:endParaRPr lang="en-US" altLang="zh-CN" sz="700" dirty="0"/>
          </a:p>
          <a:p>
            <a:pPr defTabSz="501650">
              <a:defRPr/>
            </a:pPr>
            <a:endParaRPr lang="en-US" altLang="zh-CN" sz="700" dirty="0"/>
          </a:p>
          <a:p>
            <a:pPr defTabSz="501650">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109417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642656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335453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8</a:t>
            </a:r>
            <a:r>
              <a:rPr lang="zh-CN" altLang="en-US" dirty="0"/>
              <a:t>个字母</a:t>
            </a:r>
            <a:endParaRPr lang="en-US" altLang="zh-CN" dirty="0"/>
          </a:p>
          <a:p>
            <a:r>
              <a:rPr lang="en-US" altLang="zh-CN" dirty="0"/>
              <a:t>2</a:t>
            </a:r>
            <a:r>
              <a:rPr lang="zh-CN" altLang="en-US" dirty="0"/>
              <a:t>、</a:t>
            </a:r>
            <a:r>
              <a:rPr lang="en-US" altLang="zh-CN" dirty="0"/>
              <a:t>Facebook</a:t>
            </a:r>
            <a:r>
              <a:rPr lang="zh-CN" altLang="en-US" dirty="0"/>
              <a:t>的最初想法是在</a:t>
            </a:r>
            <a:r>
              <a:rPr lang="en-US" altLang="zh-CN" dirty="0"/>
              <a:t>F8</a:t>
            </a:r>
            <a:r>
              <a:rPr lang="zh-CN" altLang="en-US" dirty="0"/>
              <a:t>大会最后都有</a:t>
            </a:r>
            <a:r>
              <a:rPr lang="en-US" altLang="zh-CN" dirty="0"/>
              <a:t>8</a:t>
            </a:r>
            <a:r>
              <a:rPr lang="zh-CN" altLang="en-US" dirty="0"/>
              <a:t>个小时的黑客马拉松活动。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14558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核心产品：信息流</a:t>
            </a:r>
            <a:endParaRPr lang="en-US" altLang="zh-CN" sz="700" dirty="0"/>
          </a:p>
          <a:p>
            <a:r>
              <a:rPr lang="en-US" altLang="zh-CN" sz="700" dirty="0"/>
              <a:t>--</a:t>
            </a:r>
            <a:r>
              <a:rPr lang="zh-CN" altLang="en-US" sz="700" dirty="0"/>
              <a:t>群组  </a:t>
            </a:r>
            <a:r>
              <a:rPr lang="en-US" altLang="zh-CN" sz="700" dirty="0"/>
              <a:t>(</a:t>
            </a:r>
            <a:r>
              <a:rPr lang="zh-CN" altLang="en-US" sz="700" dirty="0"/>
              <a:t>左</a:t>
            </a:r>
            <a:r>
              <a:rPr lang="en-US" altLang="zh-CN" sz="700" dirty="0"/>
              <a:t>1)</a:t>
            </a:r>
          </a:p>
          <a:p>
            <a:r>
              <a:rPr lang="en-US" altLang="zh-CN" sz="700" dirty="0"/>
              <a:t>--</a:t>
            </a:r>
            <a:r>
              <a:rPr lang="en-US" altLang="zh-CN" sz="700" dirty="0" err="1"/>
              <a:t>facebook</a:t>
            </a:r>
            <a:r>
              <a:rPr lang="en-US" altLang="zh-CN" sz="700" dirty="0"/>
              <a:t>—logo f</a:t>
            </a:r>
            <a:r>
              <a:rPr lang="zh-CN" altLang="en-US" sz="700" dirty="0"/>
              <a:t>（左</a:t>
            </a:r>
            <a:r>
              <a:rPr lang="en-US" altLang="zh-CN" sz="700" dirty="0"/>
              <a:t>3</a:t>
            </a:r>
            <a:r>
              <a:rPr lang="zh-CN" altLang="en-US" sz="700" dirty="0"/>
              <a:t>）</a:t>
            </a:r>
            <a:endParaRPr lang="en-US" altLang="zh-CN" sz="700" dirty="0"/>
          </a:p>
          <a:p>
            <a:r>
              <a:rPr lang="en-US" altLang="zh-CN" sz="700" dirty="0"/>
              <a:t>--Instagram </a:t>
            </a:r>
            <a:r>
              <a:rPr lang="zh-CN" altLang="en-US" sz="700" dirty="0"/>
              <a:t>是一个具有图片以及短视频分享功能的社交应用。 </a:t>
            </a:r>
            <a:r>
              <a:rPr lang="en-US" altLang="zh-CN" sz="700" dirty="0"/>
              <a:t>2012</a:t>
            </a:r>
            <a:r>
              <a:rPr lang="zh-CN" altLang="en-US" sz="700" dirty="0"/>
              <a:t>年收购  （左</a:t>
            </a:r>
            <a:r>
              <a:rPr lang="en-US" altLang="zh-CN" sz="700" dirty="0"/>
              <a:t>5</a:t>
            </a:r>
            <a:r>
              <a:rPr lang="zh-CN" altLang="en-US" sz="700" dirty="0"/>
              <a:t>）</a:t>
            </a:r>
            <a:endParaRPr lang="en-US" altLang="zh-CN" sz="700" dirty="0"/>
          </a:p>
          <a:p>
            <a:r>
              <a:rPr lang="en-US" altLang="zh-CN" sz="700" dirty="0"/>
              <a:t>--</a:t>
            </a:r>
            <a:r>
              <a:rPr lang="en-US" altLang="zh-CN" sz="700" dirty="0" err="1"/>
              <a:t>WhatsApp</a:t>
            </a:r>
            <a:r>
              <a:rPr lang="zh-CN" altLang="en-US" sz="700" dirty="0"/>
              <a:t>：全球最大的移动通讯应用。</a:t>
            </a:r>
            <a:r>
              <a:rPr lang="en-US" altLang="zh-CN" sz="700" dirty="0"/>
              <a:t>2014</a:t>
            </a:r>
            <a:r>
              <a:rPr lang="zh-CN" altLang="en-US" sz="700" dirty="0"/>
              <a:t>年收购  （左</a:t>
            </a:r>
            <a:r>
              <a:rPr lang="en-US" altLang="zh-CN" sz="700" dirty="0"/>
              <a:t>2</a:t>
            </a:r>
            <a:r>
              <a:rPr lang="zh-CN" altLang="en-US" sz="700" dirty="0"/>
              <a:t>）</a:t>
            </a:r>
            <a:endParaRPr lang="en-US" altLang="zh-CN" sz="700" dirty="0"/>
          </a:p>
          <a:p>
            <a:r>
              <a:rPr lang="en-US" altLang="zh-CN" sz="700" dirty="0"/>
              <a:t>--Messenger</a:t>
            </a:r>
            <a:r>
              <a:rPr lang="zh-CN" altLang="en-US" sz="700" dirty="0"/>
              <a:t>：增长最快的移动通讯平台；  </a:t>
            </a:r>
            <a:r>
              <a:rPr lang="en-US" altLang="zh-CN" sz="700" dirty="0"/>
              <a:t>2011</a:t>
            </a:r>
            <a:r>
              <a:rPr lang="zh-CN" altLang="en-US" sz="700" dirty="0"/>
              <a:t>年，</a:t>
            </a:r>
            <a:r>
              <a:rPr lang="en-US" altLang="zh-CN" sz="700" dirty="0"/>
              <a:t>FB</a:t>
            </a:r>
            <a:r>
              <a:rPr lang="zh-CN" altLang="en-US" sz="700" dirty="0"/>
              <a:t>推出； </a:t>
            </a:r>
            <a:r>
              <a:rPr lang="en-US" altLang="zh-CN" sz="700" dirty="0"/>
              <a:t>Messenger</a:t>
            </a:r>
            <a:r>
              <a:rPr lang="zh-CN" altLang="en-US" sz="700" dirty="0"/>
              <a:t>平台战略；（左</a:t>
            </a:r>
            <a:r>
              <a:rPr lang="en-US" altLang="zh-CN" sz="700" dirty="0"/>
              <a:t>4</a:t>
            </a:r>
            <a:r>
              <a:rPr lang="zh-CN" altLang="en-US" sz="700" dirty="0"/>
              <a:t>）</a:t>
            </a:r>
            <a:endParaRPr lang="en-US" altLang="zh-CN" sz="700" dirty="0"/>
          </a:p>
          <a:p>
            <a:r>
              <a:rPr lang="en-US" altLang="zh-CN" sz="700" dirty="0"/>
              <a:t>--VR:</a:t>
            </a:r>
            <a:r>
              <a:rPr lang="zh-CN" altLang="en-US" sz="700" dirty="0"/>
              <a:t>下一代社交平台； </a:t>
            </a:r>
            <a:r>
              <a:rPr lang="en-US" altLang="zh-CN" sz="700" dirty="0"/>
              <a:t>2014</a:t>
            </a:r>
            <a:r>
              <a:rPr lang="zh-CN" altLang="en-US" sz="700" dirty="0"/>
              <a:t>年收购</a:t>
            </a:r>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700" dirty="0"/>
              <a:t>链接地址：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983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2016</a:t>
            </a:r>
            <a:r>
              <a:rPr lang="zh-CN" altLang="en-US" dirty="0"/>
              <a:t>年的十年路标规划图；</a:t>
            </a:r>
            <a:endParaRPr lang="en-US" altLang="zh-CN" dirty="0"/>
          </a:p>
          <a:p>
            <a:r>
              <a:rPr lang="zh-CN" altLang="en-US" dirty="0"/>
              <a:t>参考资料：</a:t>
            </a:r>
            <a:r>
              <a:rPr lang="en-US" altLang="zh-CN" u="sng" dirty="0">
                <a:solidFill>
                  <a:srgbClr val="0070C0"/>
                </a:solidFill>
              </a:rPr>
              <a:t>https://mp.weixin.qq.com/s/pN9ikTv77RxWth2F6gHlYg</a:t>
            </a:r>
          </a:p>
          <a:p>
            <a:r>
              <a:rPr lang="en-US" altLang="zh-CN" dirty="0"/>
              <a:t>Facebook</a:t>
            </a:r>
            <a:r>
              <a:rPr lang="zh-CN" altLang="en-US" dirty="0"/>
              <a:t>绘制了十年蓝图，从虚拟现实</a:t>
            </a:r>
            <a:r>
              <a:rPr lang="en-US" altLang="zh-CN" dirty="0"/>
              <a:t>/</a:t>
            </a:r>
            <a:r>
              <a:rPr lang="zh-CN" altLang="en-US" dirty="0"/>
              <a:t>增强现实起步，到发展人工智能再到联通全球的实现。</a:t>
            </a:r>
            <a:endParaRPr lang="en-US" altLang="zh-CN" dirty="0"/>
          </a:p>
          <a:p>
            <a:r>
              <a:rPr lang="zh-CN" altLang="en-US" dirty="0"/>
              <a:t>未来看点：</a:t>
            </a:r>
            <a:endParaRPr lang="en-US" altLang="zh-CN" dirty="0"/>
          </a:p>
          <a:p>
            <a:r>
              <a:rPr lang="zh-CN" altLang="en-US" dirty="0"/>
              <a:t>人工智能</a:t>
            </a:r>
            <a:r>
              <a:rPr lang="en-US" altLang="zh-CN" dirty="0"/>
              <a:t>1-Messenger</a:t>
            </a:r>
            <a:r>
              <a:rPr lang="zh-CN" altLang="en-US" dirty="0"/>
              <a:t>聊天机器人助手；</a:t>
            </a:r>
            <a:endParaRPr lang="en-US" altLang="zh-CN" dirty="0"/>
          </a:p>
          <a:p>
            <a:r>
              <a:rPr lang="zh-CN" altLang="en-US" dirty="0"/>
              <a:t>人工智能</a:t>
            </a:r>
            <a:r>
              <a:rPr lang="en-US" altLang="zh-CN" dirty="0"/>
              <a:t>2</a:t>
            </a:r>
            <a:r>
              <a:rPr lang="zh-CN" altLang="en-US" dirty="0"/>
              <a:t>：让搜索更便捷；</a:t>
            </a:r>
            <a:endParaRPr lang="en-US" altLang="zh-CN" dirty="0"/>
          </a:p>
          <a:p>
            <a:r>
              <a:rPr lang="en-US" altLang="zh-CN" dirty="0"/>
              <a:t>360</a:t>
            </a:r>
            <a:r>
              <a:rPr lang="zh-CN" altLang="en-US" dirty="0"/>
              <a:t>度视频技术</a:t>
            </a:r>
            <a:r>
              <a:rPr lang="en-US" altLang="zh-CN" dirty="0"/>
              <a:t>—Surround 360;</a:t>
            </a:r>
          </a:p>
          <a:p>
            <a:r>
              <a:rPr lang="en-US" altLang="zh-CN" dirty="0"/>
              <a:t>VR-Oculus</a:t>
            </a:r>
          </a:p>
          <a:p>
            <a:r>
              <a:rPr lang="zh-CN" altLang="en-US" dirty="0"/>
              <a:t>硬件研发实验室</a:t>
            </a:r>
            <a:r>
              <a:rPr lang="en-US" altLang="zh-CN" dirty="0"/>
              <a:t>—Building 8</a:t>
            </a:r>
          </a:p>
          <a:p>
            <a:r>
              <a:rPr lang="zh-CN" altLang="en-US" dirty="0"/>
              <a:t>互联网基础建设</a:t>
            </a:r>
            <a:r>
              <a:rPr lang="en-US" altLang="zh-CN" dirty="0"/>
              <a:t>—</a:t>
            </a:r>
            <a:r>
              <a:rPr lang="zh-CN" altLang="en-US" dirty="0"/>
              <a:t>高速光纤宽带</a:t>
            </a:r>
            <a:r>
              <a:rPr lang="en-US" altLang="zh-CN" dirty="0"/>
              <a:t>+</a:t>
            </a:r>
            <a:r>
              <a:rPr lang="zh-CN" altLang="en-US" dirty="0"/>
              <a:t>无人机</a:t>
            </a:r>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142398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06833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链接：</a:t>
            </a:r>
            <a:r>
              <a:rPr lang="en-US" altLang="zh-CN" dirty="0">
                <a:hlinkClick r:id="rId3"/>
              </a:rPr>
              <a:t>https://www.jianshu.com/p/efd210735aed</a:t>
            </a:r>
            <a:endParaRPr lang="en-US" altLang="zh-CN" sz="700" dirty="0"/>
          </a:p>
          <a:p>
            <a:r>
              <a:rPr lang="zh-CN" altLang="en-US" sz="700" dirty="0"/>
              <a:t>截止</a:t>
            </a:r>
            <a:r>
              <a:rPr lang="en-US" altLang="zh-CN" sz="700" dirty="0"/>
              <a:t>2019.01Facebook</a:t>
            </a:r>
            <a:r>
              <a:rPr lang="zh-CN" altLang="en-US" sz="700" dirty="0"/>
              <a:t>市值</a:t>
            </a:r>
            <a:r>
              <a:rPr lang="en-US" altLang="zh-CN" sz="700" dirty="0"/>
              <a:t>4282.23</a:t>
            </a:r>
            <a:r>
              <a:rPr lang="zh-CN" altLang="en-US" sz="700" dirty="0"/>
              <a:t>亿美元，已被微软、亚马逊和苹果远远甩开，跟中国社交巨头腾讯一个量级，后者最新市值</a:t>
            </a:r>
            <a:r>
              <a:rPr lang="en-US" altLang="zh-CN" sz="700" dirty="0"/>
              <a:t>4144</a:t>
            </a:r>
            <a:r>
              <a:rPr lang="zh-CN" altLang="en-US" sz="700" dirty="0"/>
              <a:t>亿美元，事实上，</a:t>
            </a:r>
            <a:r>
              <a:rPr lang="en-US" altLang="zh-CN" sz="700" dirty="0"/>
              <a:t>2018</a:t>
            </a:r>
            <a:r>
              <a:rPr lang="zh-CN" altLang="en-US" sz="700" dirty="0"/>
              <a:t>年腾讯一度曾超过</a:t>
            </a:r>
            <a:r>
              <a:rPr lang="en-US" altLang="zh-CN" sz="700" dirty="0"/>
              <a:t>Facebook</a:t>
            </a:r>
            <a:r>
              <a:rPr lang="zh-CN" altLang="en-US" sz="700" dirty="0"/>
              <a:t>，在五年前这难以想象，毕竟腾讯聚焦中国市场，</a:t>
            </a:r>
            <a:r>
              <a:rPr lang="en-US" altLang="zh-CN" sz="700" dirty="0"/>
              <a:t>Facebook</a:t>
            </a:r>
            <a:r>
              <a:rPr lang="zh-CN" altLang="en-US" sz="700" dirty="0"/>
              <a:t>连接全球。</a:t>
            </a:r>
          </a:p>
          <a:p>
            <a:r>
              <a:rPr lang="zh-CN" altLang="en-US" sz="700" dirty="0"/>
              <a:t>影响</a:t>
            </a:r>
            <a:r>
              <a:rPr lang="en-US" altLang="zh-CN" sz="700" dirty="0"/>
              <a:t>Facebook</a:t>
            </a:r>
            <a:r>
              <a:rPr lang="zh-CN" altLang="en-US" sz="700" dirty="0"/>
              <a:t>股价的绝对不只是</a:t>
            </a:r>
            <a:r>
              <a:rPr lang="en-US" altLang="zh-CN" sz="700" dirty="0"/>
              <a:t>2018</a:t>
            </a:r>
            <a:r>
              <a:rPr lang="zh-CN" altLang="en-US" sz="700" dirty="0"/>
              <a:t>年的隐私门事件，前面提到，</a:t>
            </a:r>
            <a:r>
              <a:rPr lang="en-US" altLang="zh-CN" sz="700" dirty="0"/>
              <a:t>Facebook</a:t>
            </a:r>
            <a:r>
              <a:rPr lang="zh-CN" altLang="en-US" sz="700" dirty="0"/>
              <a:t>用户增长瓶颈已经很明显，收入依然非常依赖广告，三季度占比</a:t>
            </a:r>
            <a:r>
              <a:rPr lang="en-US" altLang="zh-CN" sz="700" dirty="0"/>
              <a:t>98%</a:t>
            </a:r>
            <a:r>
              <a:rPr lang="zh-CN" altLang="en-US" sz="700" dirty="0"/>
              <a:t>，比所有互联网公司都更依赖广告，掣肘</a:t>
            </a:r>
            <a:r>
              <a:rPr lang="en-US" altLang="zh-CN" sz="700" dirty="0"/>
              <a:t>Facebook</a:t>
            </a:r>
            <a:r>
              <a:rPr lang="zh-CN" altLang="en-US" sz="700" dirty="0"/>
              <a:t>的不是旗下</a:t>
            </a:r>
            <a:r>
              <a:rPr lang="en-US" altLang="zh-CN" sz="700" dirty="0"/>
              <a:t>App</a:t>
            </a:r>
            <a:r>
              <a:rPr lang="zh-CN" altLang="en-US" sz="700" dirty="0"/>
              <a:t>是否整合，抑或消息是否互通，而是有多重原因</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965892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GB" altLang="zh-CN" dirty="0"/>
          </a:p>
          <a:p>
            <a:r>
              <a:rPr lang="zh-CN" altLang="en-US" dirty="0"/>
              <a:t>刚刚过去的</a:t>
            </a:r>
            <a:r>
              <a:rPr lang="en-US" altLang="zh-CN" dirty="0"/>
              <a:t>2017</a:t>
            </a:r>
            <a:r>
              <a:rPr lang="zh-CN" altLang="en-US" dirty="0"/>
              <a:t>年，</a:t>
            </a:r>
            <a:r>
              <a:rPr lang="en-GB"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GB" altLang="zh-CN" dirty="0"/>
              <a:t>Facebook</a:t>
            </a:r>
            <a:r>
              <a:rPr lang="zh-CN" altLang="en-US" dirty="0"/>
              <a:t>唯一的盈利手段。详见下图，数据来源于</a:t>
            </a:r>
            <a:r>
              <a:rPr lang="en-GB"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p>
        </p:txBody>
      </p:sp>
    </p:spTree>
    <p:extLst>
      <p:ext uri="{BB962C8B-B14F-4D97-AF65-F5344CB8AC3E}">
        <p14:creationId xmlns:p14="http://schemas.microsoft.com/office/powerpoint/2010/main" val="2693502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defTabSz="501650">
              <a:defRPr/>
            </a:pPr>
            <a:endParaRPr kumimoji="1" lang="en-US" altLang="zh-CN" dirty="0"/>
          </a:p>
          <a:p>
            <a:pPr defTabSz="501650">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891002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GB"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GB"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GB"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GB" altLang="zh-CN" dirty="0"/>
              <a:t>Facebook</a:t>
            </a:r>
            <a:r>
              <a:rPr lang="zh-CN" altLang="en-US" dirty="0"/>
              <a:t>未来的收入在哪？ 除了收购潜在竞争对手为公司增值，</a:t>
            </a:r>
            <a:r>
              <a:rPr lang="en-GB" altLang="zh-CN" dirty="0"/>
              <a:t>Facebook</a:t>
            </a:r>
            <a:r>
              <a:rPr lang="zh-CN" altLang="en-US" dirty="0"/>
              <a:t>还在寻找新的技术。 </a:t>
            </a:r>
            <a:endParaRPr lang="en-US" altLang="zh-CN" dirty="0"/>
          </a:p>
          <a:p>
            <a:endParaRPr lang="en-US" altLang="zh-CN" dirty="0"/>
          </a:p>
          <a:p>
            <a:r>
              <a:rPr lang="en-GB" altLang="zh-CN" dirty="0"/>
              <a:t>Oculus Rift - </a:t>
            </a:r>
            <a:r>
              <a:rPr lang="zh-CN" altLang="en-US" dirty="0"/>
              <a:t>虚拟现实已经被吹上了天，但目前来看还不成气候。如果硬件设备的价格下降，</a:t>
            </a:r>
            <a:r>
              <a:rPr lang="en-GB" altLang="zh-CN" dirty="0"/>
              <a:t>Facebook</a:t>
            </a:r>
            <a:r>
              <a:rPr lang="zh-CN" altLang="en-US" dirty="0"/>
              <a:t>的</a:t>
            </a:r>
            <a:r>
              <a:rPr lang="en-GB" altLang="zh-CN" dirty="0"/>
              <a:t>Oculus Rift VR</a:t>
            </a:r>
            <a:r>
              <a:rPr lang="zh-CN" altLang="en-US" dirty="0"/>
              <a:t>设备可能会增加其最终收益。据西方媒体预测，到</a:t>
            </a:r>
            <a:r>
              <a:rPr lang="en-US" altLang="zh-CN" dirty="0"/>
              <a:t>2020</a:t>
            </a:r>
            <a:r>
              <a:rPr lang="zh-CN" altLang="en-US" dirty="0"/>
              <a:t>年，</a:t>
            </a:r>
            <a:r>
              <a:rPr lang="en-GB" altLang="zh-CN" dirty="0"/>
              <a:t>Oculus</a:t>
            </a:r>
            <a:r>
              <a:rPr lang="zh-CN" altLang="en-US" dirty="0"/>
              <a:t>可能占到</a:t>
            </a:r>
            <a:r>
              <a:rPr lang="en-GB"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GB"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GB" altLang="zh-CN" dirty="0"/>
              <a:t>Facebook</a:t>
            </a:r>
            <a:r>
              <a:rPr lang="zh-CN" altLang="en-US" dirty="0"/>
              <a:t>是一个社交内容分享平台，但它却不创建任何内容。同时还要佩服的是</a:t>
            </a:r>
            <a:r>
              <a:rPr lang="en-GB" altLang="zh-CN" dirty="0"/>
              <a:t>uber</a:t>
            </a:r>
            <a:r>
              <a:rPr lang="zh-CN" altLang="en-US" dirty="0"/>
              <a:t>和</a:t>
            </a:r>
            <a:r>
              <a:rPr lang="en-GB" altLang="zh-CN" dirty="0" err="1"/>
              <a:t>airbnb</a:t>
            </a:r>
            <a:r>
              <a:rPr lang="zh-CN" altLang="en-GB" dirty="0"/>
              <a:t>，</a:t>
            </a:r>
            <a:r>
              <a:rPr lang="zh-CN" altLang="en-US" dirty="0"/>
              <a:t>它们既没有车也有旅馆，但却在运输和住宿领域是龙头老大。</a:t>
            </a:r>
            <a:endParaRPr lang="en-GB" altLang="zh-CN" dirty="0"/>
          </a:p>
        </p:txBody>
      </p:sp>
    </p:spTree>
    <p:extLst>
      <p:ext uri="{BB962C8B-B14F-4D97-AF65-F5344CB8AC3E}">
        <p14:creationId xmlns:p14="http://schemas.microsoft.com/office/powerpoint/2010/main" val="112082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49029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图片源自：</a:t>
            </a:r>
            <a:r>
              <a:rPr lang="en-US" altLang="zh-CN" dirty="0">
                <a:hlinkClick r:id="rId3"/>
              </a:rPr>
              <a:t>https://www.sohu.com/a/331314240_753835</a:t>
            </a:r>
            <a:endParaRPr lang="en-US" altLang="zh-CN" dirty="0"/>
          </a:p>
          <a:p>
            <a:endParaRPr lang="en-US" altLang="zh-CN" dirty="0"/>
          </a:p>
          <a:p>
            <a:pPr defTabSz="501650">
              <a:defRPr/>
            </a:pPr>
            <a:r>
              <a:rPr lang="zh-CN" altLang="en-US" dirty="0"/>
              <a:t>观点源自</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p>
          <a:p>
            <a:pPr defTabSz="501650">
              <a:defRPr/>
            </a:pPr>
            <a:endParaRPr lang="en-US" altLang="zh-CN" sz="700" b="1" dirty="0"/>
          </a:p>
          <a:p>
            <a:pPr defTabSz="501650">
              <a:defRPr/>
            </a:pPr>
            <a:r>
              <a:rPr lang="zh-CN" altLang="en-US" sz="700" dirty="0">
                <a:solidFill>
                  <a:srgbClr val="FFC000"/>
                </a:solidFill>
                <a:latin typeface="微软雅黑" panose="020B0503020204020204" pitchFamily="34" charset="-122"/>
                <a:ea typeface="微软雅黑" panose="020B0503020204020204" pitchFamily="34" charset="-122"/>
              </a:rPr>
              <a:t>创造变革的环境，让员工及组织处于“创造性的不稳定”中。员工可以在庞大的组织知识库里快速找到需要的知识和相关的人员，推动创新和客户服务；利用社交媒体建立的广泛联系，员工可以为企业树立品牌，甚至可以实现新业务项目的自发组织和推进。</a:t>
            </a:r>
          </a:p>
          <a:p>
            <a:pPr defTabSz="501650">
              <a:defRPr/>
            </a:pPr>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42570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p>
          <a:p>
            <a:endParaRPr lang="en-US" altLang="zh-CN" sz="700" dirty="0"/>
          </a:p>
          <a:p>
            <a:r>
              <a:rPr lang="zh-CN" altLang="en-US" sz="700" dirty="0"/>
              <a:t>黑客精神是</a:t>
            </a:r>
            <a:r>
              <a:rPr lang="en-US" altLang="zh-CN" sz="700" dirty="0" err="1"/>
              <a:t>facebook</a:t>
            </a:r>
            <a:r>
              <a:rPr lang="zh-CN" altLang="en-US" sz="700" dirty="0"/>
              <a:t>对待软件开发的态度和方式。</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p>
          <a:p>
            <a:endParaRPr lang="en-US" altLang="zh-CN" dirty="0"/>
          </a:p>
          <a:p>
            <a:pPr defTabSz="501650">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p>
          <a:p>
            <a:pPr defTabSz="501650">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1650">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469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36733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140822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948519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833330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p>
          <a:p>
            <a:br>
              <a:rPr lang="zh-CN" altLang="en-US" dirty="0">
                <a:effectLst/>
              </a:rPr>
            </a:br>
            <a:r>
              <a:rPr lang="zh-CN" altLang="en-US" sz="700" dirty="0"/>
              <a:t>三人组这样的团队，与那个按职能来划分的团队相比，有什么区别？</a:t>
            </a:r>
          </a:p>
          <a:p>
            <a:endParaRPr lang="zh-CN" altLang="en-US" sz="700" dirty="0"/>
          </a:p>
          <a:p>
            <a:r>
              <a:rPr lang="zh-CN" altLang="en-US" sz="700" dirty="0"/>
              <a:t>第一点，对问题是负责的，大家所有人不再是只负责流水线上的一环，而是负责最终的结果。</a:t>
            </a:r>
          </a:p>
          <a:p>
            <a:r>
              <a:rPr lang="zh-CN" altLang="en-US" sz="700" dirty="0"/>
              <a:t>第二点，因为存在大量的面对面交流，而不是文档交流，它的结果是对于主观能动性的激发是大的。</a:t>
            </a:r>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715353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37057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1650">
              <a:defRPr/>
            </a:pPr>
            <a:r>
              <a:rPr kumimoji="1" lang="zh-CN" altLang="en-US" dirty="0"/>
              <a:t>此协议不能被删除、修改。本页必须保留</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578158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pPr defTabSz="501650">
              <a:defRPr/>
            </a:pPr>
            <a:endParaRPr lang="en-US" altLang="zh-CN" dirty="0"/>
          </a:p>
          <a:p>
            <a:r>
              <a:rPr lang="zh-CN" altLang="en-US" dirty="0">
                <a:effectLst/>
              </a:rPr>
              <a:t>多年来，我们使用简单的主程序发布分支策略每天部署三次代码到 </a:t>
            </a:r>
            <a:r>
              <a:rPr lang="en-GB"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GB" altLang="zh-CN" dirty="0">
                <a:effectLst/>
              </a:rPr>
              <a:t>cherry-picking”</a:t>
            </a:r>
            <a:r>
              <a:rPr lang="zh-CN" altLang="en-GB" dirty="0">
                <a:effectLst/>
              </a:rPr>
              <a:t>）。</a:t>
            </a:r>
            <a:r>
              <a:rPr lang="zh-CN" altLang="en-US" dirty="0">
                <a:effectLst/>
              </a:rPr>
              <a:t>总的来说，我们每天选择的变更（</a:t>
            </a:r>
            <a:r>
              <a:rPr lang="en-GB" altLang="zh-CN" dirty="0">
                <a:effectLst/>
              </a:rPr>
              <a:t>cherry-picks</a:t>
            </a:r>
            <a:r>
              <a:rPr lang="zh-CN" altLang="en-GB"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GB" altLang="zh-CN" dirty="0">
                <a:effectLst/>
              </a:rPr>
              <a:t>cherry-picked </a:t>
            </a:r>
            <a:r>
              <a:rPr lang="zh-CN" altLang="en-US" dirty="0">
                <a:effectLst/>
              </a:rPr>
              <a:t>的变更就推入到每周的发布分支中。</a:t>
            </a:r>
          </a:p>
          <a:p>
            <a:br>
              <a:rPr lang="zh-CN" altLang="en-US" dirty="0">
                <a:effectLst/>
              </a:rPr>
            </a:br>
            <a:endParaRPr lang="en-US" altLang="zh-CN" dirty="0"/>
          </a:p>
          <a:p>
            <a:pPr defTabSz="501650">
              <a:defRPr/>
            </a:pPr>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pPr defTabSz="501650">
              <a:defRPr/>
            </a:pPr>
            <a:endParaRPr lang="en-US" altLang="zh-CN" dirty="0"/>
          </a:p>
          <a:p>
            <a:r>
              <a:rPr lang="zh-CN" altLang="en-US" dirty="0"/>
              <a:t>在 </a:t>
            </a:r>
            <a:r>
              <a:rPr lang="en-GB" altLang="zh-CN" dirty="0"/>
              <a:t>Facebook</a:t>
            </a:r>
            <a:r>
              <a:rPr lang="zh-CN" altLang="en-GB" dirty="0"/>
              <a:t>，</a:t>
            </a:r>
            <a:r>
              <a:rPr lang="zh-CN" altLang="en-US" dirty="0"/>
              <a:t>所有前端工程师都工作在同一个稳定的分支上，这也能加快开发速度，因为省去了繁琐的分支合并过程。在日常开发中，每个人都用 </a:t>
            </a:r>
            <a:r>
              <a:rPr lang="en-GB" altLang="zh-CN" dirty="0"/>
              <a:t>git </a:t>
            </a:r>
            <a:r>
              <a:rPr lang="zh-CN" altLang="en-US" dirty="0"/>
              <a:t>在本地进行开发，当代码就绪之后，就会将它推送到 </a:t>
            </a:r>
            <a:r>
              <a:rPr lang="en-GB" altLang="zh-CN" dirty="0"/>
              <a:t>SVN </a:t>
            </a:r>
            <a:r>
              <a:rPr lang="zh-CN" altLang="en-US" dirty="0"/>
              <a:t>上（之所以是 </a:t>
            </a:r>
            <a:r>
              <a:rPr lang="en-GB" altLang="zh-CN" dirty="0"/>
              <a:t>SVN</a:t>
            </a:r>
            <a:r>
              <a:rPr lang="zh-CN" altLang="en-GB"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GB" altLang="zh-CN" dirty="0"/>
              <a:t>Push Karma”</a:t>
            </a:r>
            <a:r>
              <a:rPr lang="zh-CN" altLang="en-GB"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GB"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GB" altLang="zh-CN" dirty="0"/>
              <a:t>Bugfix</a:t>
            </a:r>
            <a:r>
              <a:rPr lang="zh-CN" altLang="en-GB"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699714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effectLst/>
            </a:endParaRPr>
          </a:p>
          <a:p>
            <a:r>
              <a:rPr lang="zh-CN" altLang="en-US" sz="700" dirty="0"/>
              <a:t>首先，代码变更通过一系列自动化的内部测试后才能被提交到主分支，进而被推送给</a:t>
            </a:r>
            <a:r>
              <a:rPr lang="en-GB" altLang="zh-CN" sz="700" dirty="0"/>
              <a:t>Facebook</a:t>
            </a:r>
            <a:r>
              <a:rPr lang="zh-CN" altLang="en-US" sz="700" dirty="0"/>
              <a:t>的员工。在这一阶段引入的任何回归，都会使我们收到推送阻塞警报，而有个紧急停止按钮也可以使我们阻止代码的进一步发布。如果一切正常，我们会将变更推送到</a:t>
            </a:r>
            <a:r>
              <a:rPr lang="en-US" altLang="zh-CN" sz="700" dirty="0"/>
              <a:t>2%</a:t>
            </a:r>
            <a:r>
              <a:rPr lang="zh-CN" altLang="en-US" sz="700" dirty="0"/>
              <a:t>的生产环境，在那里我们会继续收集信号和监测警报，尤其是对于那些我们的自动测试和员工的内部测试没有发现的边界情况。最后，我们才将这些变更</a:t>
            </a:r>
            <a:r>
              <a:rPr lang="en-US" altLang="zh-CN" sz="700" dirty="0"/>
              <a:t>100%</a:t>
            </a:r>
            <a:r>
              <a:rPr lang="zh-CN" altLang="en-US" sz="700" dirty="0"/>
              <a:t>部署到生产环境中，由名为</a:t>
            </a:r>
            <a:r>
              <a:rPr lang="en-GB" altLang="zh-CN" sz="700" dirty="0"/>
              <a:t>Flytrap</a:t>
            </a:r>
            <a:r>
              <a:rPr lang="zh-CN" altLang="en-US" sz="700" dirty="0"/>
              <a:t>的工具收集用户报告，并在异常时给我们发送警报。</a:t>
            </a:r>
            <a:endParaRPr lang="en-US" altLang="zh-CN" sz="700" dirty="0"/>
          </a:p>
          <a:p>
            <a:endParaRPr lang="zh-CN" altLang="en-US" sz="700" dirty="0"/>
          </a:p>
          <a:p>
            <a:r>
              <a:rPr lang="zh-CN" altLang="en-US" sz="700" dirty="0"/>
              <a:t>许多变更最初都是由 </a:t>
            </a:r>
            <a:r>
              <a:rPr lang="en-GB" altLang="zh-CN" sz="700" dirty="0"/>
              <a:t>Gatekeeper </a:t>
            </a:r>
            <a:r>
              <a:rPr lang="zh-CN" altLang="en-US" sz="700" dirty="0"/>
              <a:t>系统控制的，这使得我们能够独立地发布移动端和 </a:t>
            </a:r>
            <a:r>
              <a:rPr lang="en-GB" altLang="zh-CN" sz="700" dirty="0"/>
              <a:t>web </a:t>
            </a:r>
            <a:r>
              <a:rPr lang="zh-CN" altLang="en-US" sz="700" dirty="0"/>
              <a:t>端代码而不依赖于新功能，同时有助于降低由任何特定更新导致问题的风险。如果确实发现了问题，我们只需要关闭 </a:t>
            </a:r>
            <a:r>
              <a:rPr lang="en-GB" altLang="zh-CN" sz="700" dirty="0"/>
              <a:t>gatekeeper</a:t>
            </a:r>
            <a:r>
              <a:rPr lang="zh-CN" altLang="en-GB" sz="700" dirty="0"/>
              <a:t>，</a:t>
            </a:r>
            <a:r>
              <a:rPr lang="zh-CN" altLang="en-US" sz="700" dirty="0"/>
              <a:t>而不是回退到之前的版本或修复当前版本。</a:t>
            </a:r>
          </a:p>
          <a:p>
            <a:br>
              <a:rPr lang="zh-CN" altLang="en-US" dirty="0">
                <a:effectLst/>
              </a:rPr>
            </a:br>
            <a:endParaRPr lang="zh-CN" altLang="en-US" dirty="0">
              <a:effectLst/>
            </a:endParaRPr>
          </a:p>
          <a:p>
            <a:endParaRPr lang="zh-CN" altLang="en-US" dirty="0"/>
          </a:p>
        </p:txBody>
      </p:sp>
    </p:spTree>
    <p:extLst>
      <p:ext uri="{BB962C8B-B14F-4D97-AF65-F5344CB8AC3E}">
        <p14:creationId xmlns:p14="http://schemas.microsoft.com/office/powerpoint/2010/main" val="33383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p>
          <a:p>
            <a:endParaRPr lang="zh-CN" altLang="en-US" dirty="0"/>
          </a:p>
          <a:p>
            <a:r>
              <a:rPr lang="zh-CN" altLang="en-US" dirty="0"/>
              <a:t>我们的连续集成堆栈分为三层：构建，静态分析和测试。</a:t>
            </a:r>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p>
          <a:p>
            <a:endParaRPr lang="zh-CN" altLang="en-US" dirty="0"/>
          </a:p>
          <a:p>
            <a:r>
              <a:rPr lang="zh-CN" altLang="en-US" dirty="0"/>
              <a:t>第三个并发系统，移动自动化测试，包括成千上万的单元测试，集成测试以及由Robolectric，XCTest，JUnit和WebDriver等工具驱动的端到端测试。</a:t>
            </a:r>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p>
          <a:p>
            <a:endParaRPr lang="zh-CN" altLang="en-US" dirty="0"/>
          </a:p>
          <a:p>
            <a:endParaRPr lang="zh-CN" altLang="en-US" dirty="0"/>
          </a:p>
        </p:txBody>
      </p:sp>
    </p:spTree>
    <p:extLst>
      <p:ext uri="{BB962C8B-B14F-4D97-AF65-F5344CB8AC3E}">
        <p14:creationId xmlns:p14="http://schemas.microsoft.com/office/powerpoint/2010/main" val="3695298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不仅每次提交时会运行构建和测试栈，而且在代码变更的生命周期内也会运行多次。仅在安卓系统上，我们每天就能完成</a:t>
            </a:r>
            <a:r>
              <a:rPr lang="en-US" altLang="zh-CN" sz="700" dirty="0"/>
              <a:t>5</a:t>
            </a:r>
            <a:r>
              <a:rPr lang="zh-CN" altLang="en-US" sz="700" dirty="0"/>
              <a:t>万到</a:t>
            </a:r>
            <a:r>
              <a:rPr lang="en-US" altLang="zh-CN" sz="700" dirty="0"/>
              <a:t>6</a:t>
            </a:r>
            <a:r>
              <a:rPr lang="zh-CN" altLang="en-US" sz="700" dirty="0"/>
              <a:t>万次构建。</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28117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GB"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A/B testing is an experimental approach to find- </a:t>
            </a:r>
            <a:r>
              <a:rPr lang="en-GB" altLang="zh-CN" sz="1200" kern="1200" dirty="0" err="1">
                <a:solidFill>
                  <a:schemeClr val="tx1"/>
                </a:solidFill>
                <a:effectLst/>
                <a:latin typeface="+mn-lt"/>
                <a:ea typeface="+mn-ea"/>
                <a:cs typeface="+mn-cs"/>
              </a:rPr>
              <a:t>ing</a:t>
            </a:r>
            <a:r>
              <a:rPr lang="en-GB"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GB" altLang="zh-CN" dirty="0"/>
          </a:p>
          <a:p>
            <a:endParaRPr lang="zh-CN" altLang="en-US" dirty="0"/>
          </a:p>
        </p:txBody>
      </p:sp>
    </p:spTree>
    <p:extLst>
      <p:ext uri="{BB962C8B-B14F-4D97-AF65-F5344CB8AC3E}">
        <p14:creationId xmlns:p14="http://schemas.microsoft.com/office/powerpoint/2010/main" val="1422658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329388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endParaRPr lang="en-US" altLang="zh-CN" dirty="0"/>
          </a:p>
          <a:p>
            <a:r>
              <a:rPr lang="en-US" altLang="zh-CN" dirty="0"/>
              <a:t>Facebook</a:t>
            </a:r>
            <a:r>
              <a:rPr lang="zh-CN" altLang="en-US" dirty="0"/>
              <a:t>采用主干分支模式，最大的好处是可以把持续集成，持续交付做到极致，从而尽量提高</a:t>
            </a:r>
            <a:r>
              <a:rPr lang="en-US" altLang="zh-CN" dirty="0"/>
              <a:t>Master</a:t>
            </a:r>
            <a:r>
              <a:rPr lang="zh-CN" altLang="en-US" dirty="0"/>
              <a:t>分支的代码质量。</a:t>
            </a:r>
            <a:endParaRPr lang="en-US" altLang="zh-CN" dirty="0"/>
          </a:p>
          <a:p>
            <a:r>
              <a:rPr lang="zh-CN" altLang="en-US" dirty="0"/>
              <a:t>几千名开发者同时工作在同一条主干；</a:t>
            </a:r>
            <a:endParaRPr lang="en-US" altLang="zh-CN" dirty="0"/>
          </a:p>
          <a:p>
            <a:r>
              <a:rPr lang="zh-CN" altLang="en-US" dirty="0"/>
              <a:t>不使用功能分支，直接在</a:t>
            </a:r>
            <a:r>
              <a:rPr lang="en-US" altLang="zh-CN" dirty="0"/>
              <a:t>Master</a:t>
            </a:r>
            <a:r>
              <a:rPr lang="zh-CN" altLang="en-US" dirty="0"/>
              <a:t>上开发；</a:t>
            </a:r>
            <a:endParaRPr lang="en-US" altLang="zh-CN" dirty="0"/>
          </a:p>
          <a:p>
            <a:r>
              <a:rPr lang="zh-CN" altLang="en-US" dirty="0"/>
              <a:t>必须要使用</a:t>
            </a:r>
            <a:r>
              <a:rPr lang="en-US" altLang="zh-CN" dirty="0"/>
              <a:t>Rebase</a:t>
            </a:r>
            <a:r>
              <a:rPr lang="zh-CN" altLang="en-US" dirty="0"/>
              <a:t>才能入库，不能使用</a:t>
            </a:r>
            <a:r>
              <a:rPr lang="en-US" altLang="zh-CN" dirty="0"/>
              <a:t>Merge</a:t>
            </a:r>
            <a:r>
              <a:rPr lang="zh-CN" altLang="en-US" dirty="0"/>
              <a:t>。</a:t>
            </a:r>
            <a:endParaRPr lang="en-US" altLang="zh-CN" dirty="0"/>
          </a:p>
          <a:p>
            <a:r>
              <a:rPr lang="zh-CN" altLang="en-US" dirty="0"/>
              <a:t>共同的效果是：必须尽早将代码何如</a:t>
            </a:r>
            <a:r>
              <a:rPr lang="en-US" altLang="zh-CN" dirty="0"/>
              <a:t>master</a:t>
            </a:r>
            <a:r>
              <a:rPr lang="zh-CN" altLang="en-US" dirty="0"/>
              <a:t>分支，否则就需要花费相当长的时间去解决合并冲突。所以每个开发人员，都会尽量把代码进行原子性拆分，写好一部分就赶快合并入库。</a:t>
            </a:r>
            <a:endParaRPr lang="en-US" altLang="zh-CN" dirty="0"/>
          </a:p>
          <a:p>
            <a:endParaRPr lang="en-US" altLang="zh-CN" dirty="0"/>
          </a:p>
          <a:p>
            <a:r>
              <a:rPr lang="zh-CN" altLang="en-US" dirty="0"/>
              <a:t>好处：</a:t>
            </a:r>
            <a:endParaRPr lang="en-US" altLang="zh-CN" dirty="0"/>
          </a:p>
          <a:p>
            <a:r>
              <a:rPr lang="en-US" altLang="zh-CN" dirty="0"/>
              <a:t>1</a:t>
            </a:r>
            <a:r>
              <a:rPr lang="zh-CN" altLang="en-US" dirty="0"/>
              <a:t>、能够促进开发人员把代码频繁入主仓进行集成检验。</a:t>
            </a:r>
            <a:endParaRPr lang="en-US" altLang="zh-CN" dirty="0"/>
          </a:p>
          <a:p>
            <a:r>
              <a:rPr lang="en-US" altLang="zh-CN" dirty="0"/>
              <a:t>2</a:t>
            </a:r>
            <a:r>
              <a:rPr lang="zh-CN" altLang="en-US" dirty="0"/>
              <a:t>、能够确保线性的代码提交历史。给流程自动化提供最大方便。不要小看线性，它对自动化定位问题意义非凡，使得我们可以从当前有问题的提交回溯，找到历史上第一个有问题的提交。更棒的是，我们可以试用拆半查找的办法，用</a:t>
            </a:r>
            <a:r>
              <a:rPr lang="en-US" altLang="zh-CN" dirty="0"/>
              <a:t>O</a:t>
            </a:r>
            <a:r>
              <a:rPr lang="zh-CN" altLang="en-US" dirty="0"/>
              <a:t>的时间找到那个有问题的提交。</a:t>
            </a:r>
            <a:endParaRPr lang="en-US" altLang="zh-CN" dirty="0"/>
          </a:p>
          <a:p>
            <a:r>
              <a:rPr lang="zh-CN" altLang="en-US" dirty="0"/>
              <a:t>快速定位问题的能力，可以给</a:t>
            </a:r>
            <a:r>
              <a:rPr lang="en-US" altLang="zh-CN" dirty="0"/>
              <a:t>CI/CD</a:t>
            </a:r>
            <a:r>
              <a:rPr lang="zh-CN" altLang="en-US" dirty="0"/>
              <a:t>带来巨大的好处。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2164348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352807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https://www.jianshu.com/p/586e8341a3dc</a:t>
            </a:r>
            <a:endParaRPr lang="en-US" altLang="zh-CN" dirty="0"/>
          </a:p>
          <a:p>
            <a:pPr defTabSz="501650">
              <a:defRPr/>
            </a:pPr>
            <a:r>
              <a:rPr lang="zh-CN" altLang="en-US" sz="700" b="1" dirty="0"/>
              <a:t>蓝绿发布、滚动发布、灰度发布等部署方案对比与总结</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506838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2717525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137701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p>
          <a:p>
            <a:endParaRPr lang="zh-CN" altLang="en-US"/>
          </a:p>
          <a:p>
            <a:endParaRPr lang="zh-CN" altLang="en-US"/>
          </a:p>
          <a:p>
            <a:r>
              <a:rPr lang="zh-CN" altLang="en-US"/>
              <a:t>https://nuclide.io/docs/quick-start/getting-started/</a:t>
            </a:r>
          </a:p>
        </p:txBody>
      </p:sp>
    </p:spTree>
    <p:extLst>
      <p:ext uri="{BB962C8B-B14F-4D97-AF65-F5344CB8AC3E}">
        <p14:creationId xmlns:p14="http://schemas.microsoft.com/office/powerpoint/2010/main" val="2231758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代码审查工具 Phabricator 是一个关键节点，可以支持代码审查、代码静态检查、单元测试、集成测试、前后端联调等关键开发工作。这一组工作就是上面提到的一个关键的、小范围的流程。最近几年由于 IDE 的发展，Nuclide 成为了一个新的重要节点。开发者可以在 Nuclide 里直接进行高效的代码开发，以及代码审查等一系列工作。类似地，Google 的 WebIDE 也是工具链的一个重要节点。</a:t>
            </a:r>
          </a:p>
          <a:p>
            <a:endParaRPr lang="zh-CN" altLang="en-US" dirty="0"/>
          </a:p>
        </p:txBody>
      </p:sp>
    </p:spTree>
    <p:extLst>
      <p:ext uri="{BB962C8B-B14F-4D97-AF65-F5344CB8AC3E}">
        <p14:creationId xmlns:p14="http://schemas.microsoft.com/office/powerpoint/2010/main" val="1422711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18002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development-and-deployment-at-facebook  </a:t>
            </a:r>
            <a:r>
              <a:rPr lang="en-US" altLang="zh-CN"/>
              <a:t>p12</a:t>
            </a:r>
          </a:p>
        </p:txBody>
      </p:sp>
    </p:spTree>
    <p:extLst>
      <p:ext uri="{BB962C8B-B14F-4D97-AF65-F5344CB8AC3E}">
        <p14:creationId xmlns:p14="http://schemas.microsoft.com/office/powerpoint/2010/main" val="1920563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可参考</a:t>
            </a:r>
          </a:p>
          <a:p>
            <a:r>
              <a:rPr lang="zh-CN" altLang="en-US"/>
              <a:t>https://engineering.fb.com/web/dev-tools-scale-2017-recap/  Facebook Infer: Advanced Static Analysis at Speed and Scale 里面扣两张图出来</a:t>
            </a:r>
          </a:p>
          <a:p>
            <a:r>
              <a:rPr lang="zh-CN" altLang="en-US"/>
              <a:t>https://fbinfer.com/blog/</a:t>
            </a:r>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p>
          <a:p>
            <a:r>
              <a:rPr lang="zh-CN" altLang="en-US"/>
              <a:t>1. The programmer develops a new feature or makes some change on the code- base (a.k.a. diff).</a:t>
            </a:r>
          </a:p>
          <a:p>
            <a:r>
              <a:rPr lang="zh-CN" altLang="en-US"/>
              <a:t>2. Via the source-control system, this diff goes to a phase of peer-reviews per- formed by other engineers. In this phase the author of the diff gets sugges- tions on improvement or requests for further changes from the peer reviewers.</a:t>
            </a:r>
          </a:p>
          <a:p>
            <a:endParaRPr lang="zh-CN" altLang="en-US"/>
          </a:p>
          <a:p>
            <a:r>
              <a:rPr lang="zh-CN" altLang="en-US"/>
              <a:t>Thus, the author and the peer reviewers start a loop of interactions aimed at making the code change robust and efficient as well as being understandable, readable and maintainable by others.</a:t>
            </a:r>
          </a:p>
          <a:p>
            <a:r>
              <a:rPr lang="zh-CN" altLang="en-US"/>
              <a:t>3. When the reviewers are satisfied, they “accept” the code change and the diff can be then pushed via the source-control system to the main code-base.</a:t>
            </a:r>
          </a:p>
          <a:p>
            <a:r>
              <a:rPr lang="zh-CN" altLang="en-US"/>
              <a:t>4. Every two weeks a version of the code base is frozen into the release candi-</a:t>
            </a:r>
          </a:p>
          <a:p>
            <a:r>
              <a:rPr lang="zh-CN" altLang="en-US"/>
              <a:t>date. The release candidate goes into testing period by making it available to Facebook employees for internal use. During this period, feedback from employees helps fixing bugs manifesting at runtime.</a:t>
            </a:r>
          </a:p>
          <a:p>
            <a:r>
              <a:rPr lang="zh-CN" altLang="en-US"/>
              <a:t>5. After two weeks of internal use, the release candidate is deployed to Facebook users. First to a small fraction of users and, if it doesn’t raise any alert, it is finally deployed to all users.</a:t>
            </a:r>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p>
          <a:p>
            <a:r>
              <a:rPr lang="zh-CN" altLang="en-US"/>
              <a:t>Going forward a goal is to reduce the 2 week period in step 4. There will however still remain a period here with scope for analyses and are longer-running than a per-diff analysis should be.</a:t>
            </a:r>
          </a:p>
        </p:txBody>
      </p:sp>
    </p:spTree>
    <p:extLst>
      <p:ext uri="{BB962C8B-B14F-4D97-AF65-F5344CB8AC3E}">
        <p14:creationId xmlns:p14="http://schemas.microsoft.com/office/powerpoint/2010/main" val="1309160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extLst>
      <p:ext uri="{BB962C8B-B14F-4D97-AF65-F5344CB8AC3E}">
        <p14:creationId xmlns:p14="http://schemas.microsoft.com/office/powerpoint/2010/main" val="1305847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extLst>
      <p:ext uri="{BB962C8B-B14F-4D97-AF65-F5344CB8AC3E}">
        <p14:creationId xmlns:p14="http://schemas.microsoft.com/office/powerpoint/2010/main" val="1888410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https://engineering.fb.com/developer-tools/sapienz-intelligent-automated-software-testing-at-scale/</a:t>
            </a:r>
          </a:p>
          <a:p>
            <a:endParaRPr lang="zh-CN" altLang="en-US"/>
          </a:p>
          <a:p>
            <a:r>
              <a:rPr lang="zh-CN" altLang="en-US"/>
              <a:t>https://zhuanlan.zhihu.com/p/50691681</a:t>
            </a:r>
          </a:p>
        </p:txBody>
      </p:sp>
    </p:spTree>
    <p:extLst>
      <p:ext uri="{BB962C8B-B14F-4D97-AF65-F5344CB8AC3E}">
        <p14:creationId xmlns:p14="http://schemas.microsoft.com/office/powerpoint/2010/main" val="349382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44752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r>
              <a:rPr kumimoji="1" lang="zh-CN" altLang="en-US" dirty="0"/>
              <a:t>https://time.geekbang.org/column/article/131673</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135657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570788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总体架构如图</a:t>
            </a:r>
            <a:r>
              <a:rPr lang="en-US" altLang="zh-CN" sz="700" dirty="0"/>
              <a:t>1</a:t>
            </a:r>
            <a:r>
              <a:rPr lang="zh-CN" altLang="en-US" sz="700" dirty="0"/>
              <a:t>所示。该图有两类活动：开发活动和部署活动</a:t>
            </a:r>
          </a:p>
          <a:p>
            <a:endParaRPr lang="en-US" altLang="zh-CN" dirty="0"/>
          </a:p>
          <a:p>
            <a:r>
              <a:rPr lang="zh-CN" altLang="en-US" sz="700" dirty="0"/>
              <a:t>首先，我们描述开发活动。有效地移动设备的开发活动之间没有区别，</a:t>
            </a:r>
            <a:r>
              <a:rPr lang="en-GB" altLang="zh-CN" sz="700" dirty="0"/>
              <a:t>FB</a:t>
            </a:r>
            <a:r>
              <a:rPr lang="zh-CN" altLang="en-US" sz="700" dirty="0"/>
              <a:t>的基于云的软件。开发者分叉本地修订控制系统分支来自</a:t>
            </a:r>
            <a:r>
              <a:rPr lang="en-GB" altLang="zh-CN" sz="700" dirty="0"/>
              <a:t>Master</a:t>
            </a:r>
            <a:r>
              <a:rPr lang="zh-CN" altLang="en-US" sz="700" dirty="0"/>
              <a:t>分支。使用以下命令对本地分支进行软件更新频繁提交。经过适当的测试之后，</a:t>
            </a:r>
            <a:r>
              <a:rPr lang="en-GB" altLang="zh-CN" sz="700" dirty="0" err="1"/>
              <a:t>oper</a:t>
            </a:r>
            <a:r>
              <a:rPr lang="zh-CN" altLang="en-US" sz="700" dirty="0"/>
              <a:t>认为她的软件更新已准备就绪，可以部署，她将</a:t>
            </a:r>
            <a:r>
              <a:rPr lang="en-US" altLang="zh-CN" sz="700" dirty="0"/>
              <a:t>2</a:t>
            </a:r>
            <a:r>
              <a:rPr lang="zh-CN" altLang="en-US" sz="700" dirty="0"/>
              <a:t>更新推送到</a:t>
            </a:r>
            <a:r>
              <a:rPr lang="en-GB" altLang="zh-CN" sz="700" dirty="0"/>
              <a:t>Master</a:t>
            </a:r>
            <a:r>
              <a:rPr lang="zh-CN" altLang="en-US" sz="700" dirty="0"/>
              <a:t>分支中。正如我们所示</a:t>
            </a:r>
          </a:p>
          <a:p>
            <a:r>
              <a:rPr lang="zh-CN" altLang="en-US" sz="700" dirty="0"/>
              <a:t>在</a:t>
            </a:r>
            <a:r>
              <a:rPr lang="en-US" altLang="zh-CN" sz="700" dirty="0"/>
              <a:t>§5</a:t>
            </a:r>
            <a:r>
              <a:rPr lang="zh-CN" altLang="en-US" sz="700" dirty="0"/>
              <a:t>中，每个开发人员将此类更新推送到主服务器中每周</a:t>
            </a:r>
            <a:r>
              <a:rPr lang="en-US" altLang="zh-CN" sz="700" dirty="0"/>
              <a:t>3-5</a:t>
            </a:r>
            <a:r>
              <a:rPr lang="zh-CN" altLang="en-US" sz="700" dirty="0"/>
              <a:t>次分支，其时间范围可与云计算媲美</a:t>
            </a:r>
            <a:r>
              <a:rPr lang="en-US" altLang="zh-CN" sz="700" dirty="0"/>
              <a:t>-</a:t>
            </a:r>
            <a:r>
              <a:rPr lang="en-GB" altLang="zh-CN" sz="700" dirty="0"/>
              <a:t>FB</a:t>
            </a:r>
            <a:r>
              <a:rPr lang="zh-CN" altLang="en-US" sz="700" dirty="0"/>
              <a:t>的基础软件。</a:t>
            </a:r>
          </a:p>
          <a:p>
            <a:r>
              <a:rPr lang="en-GB" altLang="zh-CN" sz="700" dirty="0"/>
              <a:t>FB</a:t>
            </a:r>
            <a:r>
              <a:rPr lang="zh-CN" altLang="en-US" sz="700" dirty="0"/>
              <a:t>鼓励的一种显着编码实践是使用一种称为</a:t>
            </a:r>
            <a:r>
              <a:rPr lang="en-GB" altLang="zh-CN" sz="700" dirty="0"/>
              <a:t>Gatekeeper</a:t>
            </a:r>
            <a:r>
              <a:rPr lang="zh-CN" altLang="en-US" sz="700" dirty="0"/>
              <a:t>的机制，它可以使人动态</a:t>
            </a:r>
            <a:r>
              <a:rPr lang="en-GB" altLang="zh-CN" sz="700" dirty="0" err="1"/>
              <a:t>cally</a:t>
            </a:r>
            <a:r>
              <a:rPr lang="zh-CN" altLang="en-US" sz="700" dirty="0"/>
              <a:t>控制移动设备上功能的可用性。</a:t>
            </a:r>
          </a:p>
          <a:p>
            <a:r>
              <a:rPr lang="zh-CN" altLang="en-US" sz="700" dirty="0"/>
              <a:t>实际上，此机制提供了动态地从服务器端打开或关闭移动端功能，即使在客户手中的设备上。因此，如果新部署</a:t>
            </a:r>
          </a:p>
          <a:p>
            <a:r>
              <a:rPr lang="zh-CN" altLang="en-US" sz="700" dirty="0"/>
              <a:t>功能异常，可以将其关闭。这种机制也可以用于逐步打开有针对性的方式，例如通过定位操作系统，特定的操作系统版本版本，硬件设备类型，特定的硬件设备型号，国家</a:t>
            </a:r>
            <a:r>
              <a:rPr lang="en-US" altLang="zh-CN" sz="700" dirty="0"/>
              <a:t>/</a:t>
            </a:r>
            <a:r>
              <a:rPr lang="zh-CN" altLang="en-US" sz="700" dirty="0"/>
              <a:t>地区，语言环境等。它也可以用于</a:t>
            </a:r>
            <a:r>
              <a:rPr lang="en-GB" altLang="zh-CN" sz="700" dirty="0"/>
              <a:t>A / B</a:t>
            </a:r>
            <a:r>
              <a:rPr lang="zh-CN" altLang="en-US" sz="700" dirty="0"/>
              <a:t>测试，例如测试一项功能是否获得更多用法而不是替代方法</a:t>
            </a:r>
            <a:endParaRPr lang="en-US" altLang="zh-CN" sz="700" dirty="0"/>
          </a:p>
          <a:p>
            <a:endParaRPr lang="en-US" altLang="zh-CN" sz="700" dirty="0"/>
          </a:p>
          <a:p>
            <a:r>
              <a:rPr lang="zh-CN" altLang="en-US" sz="700" dirty="0"/>
              <a:t>部署活动</a:t>
            </a:r>
            <a:endParaRPr lang="en-US" altLang="zh-CN" sz="700" dirty="0"/>
          </a:p>
          <a:p>
            <a:pPr defTabSz="501650">
              <a:defRPr/>
            </a:pPr>
            <a:r>
              <a:rPr lang="en-GB" altLang="zh-CN" sz="700" dirty="0"/>
              <a:t>Both iOS and Android deploy </a:t>
            </a:r>
            <a:r>
              <a:rPr lang="en-GB" altLang="zh-CN" sz="700" dirty="0" err="1"/>
              <a:t>soFB</a:t>
            </a:r>
            <a:r>
              <a:rPr lang="en-GB" altLang="zh-CN" sz="700" dirty="0"/>
              <a:t> has a Release Engineering Team (</a:t>
            </a:r>
            <a:r>
              <a:rPr lang="en-GB" altLang="zh-CN" sz="700" dirty="0" err="1"/>
              <a:t>RelEng</a:t>
            </a:r>
            <a:r>
              <a:rPr lang="en-GB" altLang="zh-CN" sz="700" dirty="0"/>
              <a:t>) that is responsible for these activities. We now describe the lower half of the figure correspond- </a:t>
            </a:r>
            <a:r>
              <a:rPr lang="en-GB" altLang="zh-CN" sz="700" dirty="0" err="1"/>
              <a:t>ing</a:t>
            </a:r>
            <a:r>
              <a:rPr lang="en-GB" altLang="zh-CN" sz="700" dirty="0"/>
              <a:t> to deployment activities. FB has a Release Engineering Team (</a:t>
            </a:r>
            <a:r>
              <a:rPr lang="en-GB" altLang="zh-CN" sz="700" dirty="0" err="1"/>
              <a:t>RelEng</a:t>
            </a:r>
            <a:r>
              <a:rPr lang="en-GB" altLang="zh-CN" sz="700" dirty="0"/>
              <a:t>) that is responsible for these activities. The team includes project managers who are responsible for their target platform and who can make informed decisions as to which issues are launch-blocking or not. </a:t>
            </a:r>
            <a:endParaRPr lang="en-GB" altLang="zh-CN" dirty="0"/>
          </a:p>
          <a:p>
            <a:r>
              <a:rPr lang="en-GB" altLang="zh-CN" sz="700" dirty="0" err="1"/>
              <a:t>ftware</a:t>
            </a:r>
            <a:r>
              <a:rPr lang="en-GB" altLang="zh-CN" sz="700" dirty="0"/>
              <a:t> on a fixed-date cycle in a pipelined fashion. We begin by describing the specific process for iOS and then describe how the process for Android differs. </a:t>
            </a:r>
            <a:endParaRPr lang="en-GB" altLang="zh-CN" dirty="0"/>
          </a:p>
          <a:p>
            <a:pPr defTabSz="501650">
              <a:defRPr/>
            </a:pPr>
            <a:endParaRPr lang="en-GB" altLang="zh-CN" dirty="0"/>
          </a:p>
          <a:p>
            <a:endParaRPr lang="zh-CN" altLang="en-US" sz="700" dirty="0"/>
          </a:p>
          <a:p>
            <a:endParaRPr lang="zh-CN" altLang="en-US" dirty="0"/>
          </a:p>
        </p:txBody>
      </p:sp>
    </p:spTree>
    <p:extLst>
      <p:ext uri="{BB962C8B-B14F-4D97-AF65-F5344CB8AC3E}">
        <p14:creationId xmlns:p14="http://schemas.microsoft.com/office/powerpoint/2010/main" val="20287650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 Release branch is cut from the Master branch by </a:t>
            </a:r>
            <a:r>
              <a:rPr lang="en-GB" altLang="zh-CN" sz="700" dirty="0" err="1"/>
              <a:t>RelEng</a:t>
            </a:r>
            <a:r>
              <a:rPr lang="en-GB" altLang="zh-CN" sz="700" dirty="0"/>
              <a:t> at a two week cadence every other Sunday at 6pm. </a:t>
            </a:r>
            <a:endParaRPr lang="en-GB" altLang="zh-CN" dirty="0"/>
          </a:p>
          <a:p>
            <a:endParaRPr lang="zh-CN" altLang="en-US" dirty="0"/>
          </a:p>
        </p:txBody>
      </p:sp>
    </p:spTree>
    <p:extLst>
      <p:ext uri="{BB962C8B-B14F-4D97-AF65-F5344CB8AC3E}">
        <p14:creationId xmlns:p14="http://schemas.microsoft.com/office/powerpoint/2010/main" val="1101671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GB" altLang="zh-CN" dirty="0"/>
          </a:p>
          <a:p>
            <a:endParaRPr lang="zh-CN" altLang="en-US" dirty="0"/>
          </a:p>
        </p:txBody>
      </p:sp>
    </p:spTree>
    <p:extLst>
      <p:ext uri="{BB962C8B-B14F-4D97-AF65-F5344CB8AC3E}">
        <p14:creationId xmlns:p14="http://schemas.microsoft.com/office/powerpoint/2010/main" val="454640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The team can be kept small, in part because of the tools it has at its disposal and the degree of automation in the process, </a:t>
            </a:r>
            <a:endParaRPr lang="en-GB" altLang="zh-CN" dirty="0"/>
          </a:p>
          <a:p>
            <a:endParaRPr lang="zh-CN" altLang="en-US" dirty="0"/>
          </a:p>
        </p:txBody>
      </p:sp>
    </p:spTree>
    <p:extLst>
      <p:ext uri="{BB962C8B-B14F-4D97-AF65-F5344CB8AC3E}">
        <p14:creationId xmlns:p14="http://schemas.microsoft.com/office/powerpoint/2010/main" val="30512443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Facebook collects a significant amount of data related to each release and each deployment. It retains all of this data. In this section, we describe the data sets we used for the analysis we present in §5. </a:t>
            </a:r>
          </a:p>
          <a:p>
            <a:pPr defTabSz="501650">
              <a:defRPr/>
            </a:pPr>
            <a:endParaRPr lang="en-GB" altLang="zh-CN" sz="700" dirty="0"/>
          </a:p>
          <a:p>
            <a:pPr defTabSz="501650">
              <a:defRPr/>
            </a:pPr>
            <a:r>
              <a:rPr lang="en-GB" altLang="zh-CN" sz="700" dirty="0"/>
              <a:t>This database contains information about each mobile deployment, including the deploy- </a:t>
            </a:r>
            <a:r>
              <a:rPr lang="en-GB" altLang="zh-CN" sz="700" dirty="0" err="1"/>
              <a:t>ment</a:t>
            </a:r>
            <a:r>
              <a:rPr lang="en-GB" altLang="zh-CN" sz="700" dirty="0"/>
              <a:t> date, the deployment status, the release branch from which the build was made, the cut date of the re- lease being deployed, the versions of the alpha/beta/- production builds, etc. </a:t>
            </a:r>
          </a:p>
          <a:p>
            <a:pPr defTabSz="501650">
              <a:defRPr/>
            </a:pPr>
            <a:endParaRPr lang="en-GB" altLang="zh-CN" dirty="0"/>
          </a:p>
          <a:p>
            <a:endParaRPr lang="zh-CN" altLang="en-US" dirty="0"/>
          </a:p>
        </p:txBody>
      </p:sp>
    </p:spTree>
    <p:extLst>
      <p:ext uri="{BB962C8B-B14F-4D97-AF65-F5344CB8AC3E}">
        <p14:creationId xmlns:p14="http://schemas.microsoft.com/office/powerpoint/2010/main" val="1228654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82202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72049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marL="125730" indent="-125730">
              <a:buAutoNum type="arabicPeriod"/>
            </a:pPr>
            <a:r>
              <a:rPr lang="en-GB" altLang="zh-CN" sz="700" dirty="0"/>
              <a:t>Coverage</a:t>
            </a:r>
            <a:r>
              <a:rPr lang="zh-CN" altLang="en-US" sz="700" dirty="0"/>
              <a:t>（覆盖范围）</a:t>
            </a:r>
            <a:r>
              <a:rPr lang="en-GB" altLang="zh-CN" sz="700" dirty="0"/>
              <a:t>. Testing is done as extensively as possible. Almost every test ever written that is still useful is run as frequently as it makes sense to do so. </a:t>
            </a:r>
          </a:p>
          <a:p>
            <a:pPr marL="125730" indent="-125730">
              <a:buAutoNum type="arabicPeriod"/>
            </a:pPr>
            <a:endParaRPr lang="en-GB" altLang="zh-CN" dirty="0"/>
          </a:p>
          <a:p>
            <a:r>
              <a:rPr lang="en-GB" altLang="zh-CN" sz="700" dirty="0"/>
              <a:t>2. Responsive</a:t>
            </a:r>
            <a:r>
              <a:rPr lang="zh-CN" altLang="en-US" sz="700" dirty="0"/>
              <a:t>（反应迅速）</a:t>
            </a:r>
            <a:r>
              <a:rPr lang="en-GB" altLang="zh-CN" sz="700" dirty="0"/>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p>
          <a:p>
            <a:endParaRPr lang="en-GB" altLang="zh-CN" dirty="0"/>
          </a:p>
          <a:p>
            <a:r>
              <a:rPr lang="en-GB" altLang="zh-CN" sz="700" dirty="0"/>
              <a:t>3. Quality</a:t>
            </a:r>
            <a:r>
              <a:rPr lang="zh-CN" altLang="en-US" sz="700" dirty="0"/>
              <a:t>（质量）</a:t>
            </a:r>
            <a:r>
              <a:rPr lang="en-GB" altLang="zh-CN" sz="700" dirty="0"/>
              <a:t>. Tests should identify issues with surgical precision. False positives and false negatives need to be minimized. This is important not only to minimize the time developers spend on chasing false alarms, but also to prevent test results from being ignored over time. </a:t>
            </a:r>
          </a:p>
          <a:p>
            <a:endParaRPr lang="en-GB" altLang="zh-CN" dirty="0"/>
          </a:p>
          <a:p>
            <a:r>
              <a:rPr lang="en-GB" altLang="zh-CN" sz="700" dirty="0"/>
              <a:t>4. Automation</a:t>
            </a:r>
            <a:r>
              <a:rPr lang="zh-CN" altLang="en-US" sz="700" dirty="0"/>
              <a:t>（自动化）</a:t>
            </a:r>
            <a:r>
              <a:rPr lang="en-GB" altLang="zh-CN" sz="700" dirty="0"/>
              <a:t>. Tests are automated as much as pos- </a:t>
            </a:r>
            <a:r>
              <a:rPr lang="en-GB" altLang="zh-CN" sz="700" dirty="0" err="1"/>
              <a:t>sible</a:t>
            </a:r>
            <a:r>
              <a:rPr lang="en-GB" altLang="zh-CN" sz="700" dirty="0"/>
              <a:t>. This makes them repeatable, and it ensures the tests are run on a regular basis. An additional aspect of automation has proved to be useful: automatically identifying the developer that caused a regression with his code changes so that he can be informed </a:t>
            </a:r>
            <a:r>
              <a:rPr lang="en-GB" altLang="zh-CN" sz="700" dirty="0" err="1"/>
              <a:t>immedi</a:t>
            </a:r>
            <a:r>
              <a:rPr lang="en-GB" altLang="zh-CN" sz="700" dirty="0"/>
              <a:t>- </a:t>
            </a:r>
            <a:r>
              <a:rPr lang="en-GB" altLang="zh-CN" sz="700" dirty="0" err="1"/>
              <a:t>ately</a:t>
            </a:r>
            <a:r>
              <a:rPr lang="en-GB" altLang="zh-CN" sz="700" dirty="0"/>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GB" altLang="zh-CN" sz="700" dirty="0" err="1"/>
              <a:t>pability</a:t>
            </a:r>
            <a:r>
              <a:rPr lang="en-GB" altLang="zh-CN" sz="700" dirty="0"/>
              <a:t> since it is effective only when the quality is high. </a:t>
            </a:r>
          </a:p>
          <a:p>
            <a:endParaRPr lang="en-GB" altLang="zh-CN" sz="700" dirty="0"/>
          </a:p>
          <a:p>
            <a:pPr defTabSz="501650">
              <a:defRPr/>
            </a:pPr>
            <a:r>
              <a:rPr lang="en-GB" altLang="zh-CN" sz="700" dirty="0"/>
              <a:t>5. Prioritization</a:t>
            </a:r>
            <a:r>
              <a:rPr lang="zh-CN" altLang="en-US" sz="700" dirty="0"/>
              <a:t>（优先级）</a:t>
            </a:r>
            <a:r>
              <a:rPr lang="en-GB" altLang="zh-CN" sz="700" dirty="0"/>
              <a:t>. Testing requires a lot of computing resources if it is to be exhaustive and responsive at the same time. Since resources will invariably be limited, a prioritized testing strategy is imperative. For example, when a change is pushed to the Master branch, </a:t>
            </a:r>
            <a:r>
              <a:rPr lang="en-GB" altLang="zh-CN" sz="700" dirty="0" err="1"/>
              <a:t>inte</a:t>
            </a:r>
            <a:r>
              <a:rPr lang="en-GB" altLang="zh-CN" sz="700" dirty="0"/>
              <a:t>- </a:t>
            </a:r>
            <a:r>
              <a:rPr lang="en-GB" altLang="zh-CN" sz="700" dirty="0" err="1"/>
              <a:t>gration</a:t>
            </a:r>
            <a:r>
              <a:rPr lang="en-GB" altLang="zh-CN" sz="700" dirty="0"/>
              <a:t> tests are only done on those portions of the app that might be affected by the changes being pushed, instead of running the full test-suite. This makes it possible to provide key test results to the developer more quickly. Complete integration tests are run </a:t>
            </a:r>
            <a:r>
              <a:rPr lang="en-GB" altLang="zh-CN" sz="700" dirty="0" err="1"/>
              <a:t>ev</a:t>
            </a:r>
            <a:r>
              <a:rPr lang="en-GB" altLang="zh-CN" sz="700" dirty="0"/>
              <a:t>- </a:t>
            </a:r>
            <a:r>
              <a:rPr lang="en-GB" altLang="zh-CN" sz="700" dirty="0" err="1"/>
              <a:t>ery</a:t>
            </a:r>
            <a:r>
              <a:rPr lang="en-GB" altLang="zh-CN" sz="700" dirty="0"/>
              <a:t> few hours on the Master and Release branches. </a:t>
            </a:r>
            <a:endParaRPr lang="en-GB" altLang="zh-CN" dirty="0"/>
          </a:p>
          <a:p>
            <a:endParaRPr lang="en-GB" altLang="zh-CN" dirty="0"/>
          </a:p>
          <a:p>
            <a:endParaRPr lang="zh-CN" altLang="en-US" dirty="0"/>
          </a:p>
        </p:txBody>
      </p:sp>
    </p:spTree>
    <p:extLst>
      <p:ext uri="{BB962C8B-B14F-4D97-AF65-F5344CB8AC3E}">
        <p14:creationId xmlns:p14="http://schemas.microsoft.com/office/powerpoint/2010/main" val="27868219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Testing is particularly important for mobile apps for the following reasons: </a:t>
            </a:r>
            <a:endParaRPr lang="en-GB" altLang="zh-CN" dirty="0">
              <a:effectLst/>
            </a:endParaRPr>
          </a:p>
          <a:p>
            <a:pPr lvl="1"/>
            <a:r>
              <a:rPr lang="en-GB" altLang="zh-CN" sz="700" dirty="0"/>
              <a:t>Thousands of updates are made to mobile software each week. </a:t>
            </a:r>
          </a:p>
          <a:p>
            <a:pPr lvl="1"/>
            <a:r>
              <a:rPr lang="en-GB" altLang="zh-CN" sz="700" dirty="0"/>
              <a:t>There are hundreds of device and OS version combi- nations the software has to run on. </a:t>
            </a:r>
          </a:p>
          <a:p>
            <a:pPr lvl="1"/>
            <a:r>
              <a:rPr lang="en-GB" altLang="zh-CN" sz="700" dirty="0"/>
              <a:t>The options available for taking remedial actions when critical issues arise post-deployment are limited. </a:t>
            </a:r>
          </a:p>
          <a:p>
            <a:endParaRPr lang="en-US" altLang="zh-CN" dirty="0"/>
          </a:p>
          <a:p>
            <a:r>
              <a:rPr lang="en-GB" altLang="zh-CN" sz="700" dirty="0"/>
              <a:t>As one might expect, FB applies numerous types of tests, including unit tests, static analysis tests, integration tests, screen layout tests, performance tests, build tests, as well as manual tests. </a:t>
            </a:r>
          </a:p>
          <a:p>
            <a:endParaRPr lang="en-GB" altLang="zh-CN" dirty="0">
              <a:effectLst/>
            </a:endParaRPr>
          </a:p>
          <a:p>
            <a:pPr defTabSz="501650">
              <a:defRPr/>
            </a:pPr>
            <a:r>
              <a:rPr lang="en-GB" altLang="zh-CN" sz="700" dirty="0"/>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GB" altLang="zh-CN" dirty="0"/>
          </a:p>
          <a:p>
            <a:endParaRPr lang="en-GB" altLang="zh-CN" dirty="0">
              <a:effectLst/>
            </a:endParaRPr>
          </a:p>
          <a:p>
            <a:endParaRPr lang="zh-CN" altLang="en-US" dirty="0"/>
          </a:p>
        </p:txBody>
      </p:sp>
    </p:spTree>
    <p:extLst>
      <p:ext uri="{BB962C8B-B14F-4D97-AF65-F5344CB8AC3E}">
        <p14:creationId xmlns:p14="http://schemas.microsoft.com/office/powerpoint/2010/main" val="1687107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Table 1 lists some of the types of testing conducted on the mobile software. These tests are run in all phases of the development and deployment cycle. </a:t>
            </a:r>
          </a:p>
          <a:p>
            <a:endParaRPr lang="en-GB" altLang="zh-CN" dirty="0"/>
          </a:p>
          <a:p>
            <a:r>
              <a:rPr lang="en-GB" altLang="zh-CN" sz="700" dirty="0"/>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p>
          <a:p>
            <a:endParaRPr lang="en-GB" altLang="zh-CN" dirty="0"/>
          </a:p>
          <a:p>
            <a:r>
              <a:rPr lang="en-GB" altLang="zh-CN" sz="700" dirty="0"/>
              <a:t>On Push. When the developer believes her changes are complete and work correctly, she initiates a push of her changes to the Master branch. Before the actual push </a:t>
            </a:r>
            <a:r>
              <a:rPr lang="en-GB" altLang="zh-CN" sz="700" dirty="0" err="1"/>
              <a:t>oc</a:t>
            </a:r>
            <a:r>
              <a:rPr lang="en-GB" altLang="zh-CN" sz="700" dirty="0"/>
              <a:t>- curs, a number of tests are run automatically to determine whether the push should be blocked. These include stan- </a:t>
            </a:r>
            <a:r>
              <a:rPr lang="en-GB" altLang="zh-CN" sz="700" dirty="0" err="1"/>
              <a:t>dard</a:t>
            </a:r>
            <a:r>
              <a:rPr lang="en-GB" altLang="zh-CN" sz="700" dirty="0"/>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p>
          <a:p>
            <a:endParaRPr lang="en-GB" altLang="zh-CN" dirty="0"/>
          </a:p>
          <a:p>
            <a:r>
              <a:rPr lang="en-GB" altLang="zh-CN" sz="700" dirty="0"/>
              <a:t>The changes are pushed onto the Master branch if all tests pass. The merging process may identify conflicts, in which case the developer is alerted so she can address them. </a:t>
            </a:r>
            <a:endParaRPr lang="en-GB" altLang="zh-CN" dirty="0"/>
          </a:p>
          <a:p>
            <a:endParaRPr lang="en-US" altLang="zh-CN" dirty="0"/>
          </a:p>
          <a:p>
            <a:r>
              <a:rPr lang="en-GB" altLang="zh-CN" sz="700" dirty="0"/>
              <a:t>Continuous testing on Master and Release branch. All of the tests are run continuously (every few hours) on both the Master and the Release branch. The most </a:t>
            </a:r>
            <a:r>
              <a:rPr lang="en-GB" altLang="zh-CN" sz="700" dirty="0" err="1"/>
              <a:t>impor</a:t>
            </a:r>
            <a:r>
              <a:rPr lang="en-GB" altLang="zh-CN" sz="700" dirty="0"/>
              <a:t>- </a:t>
            </a:r>
            <a:r>
              <a:rPr lang="en-GB" altLang="zh-CN" sz="700" dirty="0" err="1"/>
              <a:t>tant</a:t>
            </a:r>
            <a:r>
              <a:rPr lang="en-GB" altLang="zh-CN" sz="700" dirty="0"/>
              <a:t> of these are the full build tests, integration regression tests, and performance tests in the mobile device lab. </a:t>
            </a:r>
            <a:endParaRPr lang="en-GB" altLang="zh-CN" dirty="0"/>
          </a:p>
          <a:p>
            <a:r>
              <a:rPr lang="en-GB" altLang="zh-CN" sz="700" dirty="0"/>
              <a:t>As mentioned in §2, alpha versions are built from the Mas- </a:t>
            </a:r>
            <a:r>
              <a:rPr lang="en-GB" altLang="zh-CN" sz="700" dirty="0" err="1"/>
              <a:t>ter</a:t>
            </a:r>
            <a:r>
              <a:rPr lang="en-GB" altLang="zh-CN" sz="700" dirty="0"/>
              <a:t> branch (twice a day for iOS and once a day for Android) and beta versions are built from the Release branch three times a day. Release of the alpha version of software is blocked if a certain percentage of tests fails. This happens very rarely. </a:t>
            </a:r>
          </a:p>
          <a:p>
            <a:endParaRPr lang="en-GB" altLang="zh-CN" dirty="0"/>
          </a:p>
          <a:p>
            <a:r>
              <a:rPr lang="en-GB" altLang="zh-CN" sz="700" i="1" dirty="0"/>
              <a:t>Manual testing </a:t>
            </a:r>
            <a:endParaRPr lang="en-GB" altLang="zh-CN" dirty="0"/>
          </a:p>
          <a:p>
            <a:r>
              <a:rPr lang="en-GB" altLang="zh-CN" sz="700" dirty="0"/>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GB" altLang="zh-CN" dirty="0"/>
          </a:p>
          <a:p>
            <a:endParaRPr lang="en-GB" altLang="zh-CN" dirty="0"/>
          </a:p>
          <a:p>
            <a:endParaRPr lang="en-US" altLang="zh-CN" dirty="0"/>
          </a:p>
          <a:p>
            <a:endParaRPr lang="zh-CN" altLang="en-US" dirty="0"/>
          </a:p>
        </p:txBody>
      </p:sp>
    </p:spTree>
    <p:extLst>
      <p:ext uri="{BB962C8B-B14F-4D97-AF65-F5344CB8AC3E}">
        <p14:creationId xmlns:p14="http://schemas.microsoft.com/office/powerpoint/2010/main" val="2270769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和乔布斯一样，扎克伯格身上有着强烈的使命感。这种使命感正是扎克伯格可以带领</a:t>
            </a:r>
            <a:r>
              <a:rPr lang="en-US" altLang="zh-CN" dirty="0"/>
              <a:t>Facebook</a:t>
            </a:r>
            <a:r>
              <a:rPr lang="zh-CN" altLang="en-US" dirty="0"/>
              <a:t>不断前行的动力所在。</a:t>
            </a:r>
            <a:endParaRPr lang="en-US" altLang="zh-CN" dirty="0"/>
          </a:p>
          <a:p>
            <a:r>
              <a:rPr lang="en-US" altLang="zh-CN" dirty="0"/>
              <a:t>Facebook</a:t>
            </a:r>
            <a:r>
              <a:rPr lang="zh-CN" altLang="en-US" dirty="0"/>
              <a:t>的使命是让世界变得更加开放、共享。</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717119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en-GB" altLang="zh-CN" dirty="0">
              <a:hlinkClick r:id="rId3"/>
            </a:endParaRPr>
          </a:p>
          <a:p>
            <a:r>
              <a:rPr lang="en-GB" altLang="zh-CN" dirty="0">
                <a:hlinkClick r:id="rId3"/>
              </a:rPr>
              <a:t>https://dzone.com/articles/continuous-testing-what-why-and-how</a:t>
            </a:r>
            <a:endParaRPr lang="en-GB" altLang="zh-CN" dirty="0"/>
          </a:p>
          <a:p>
            <a:endParaRPr lang="en-GB" altLang="zh-CN" dirty="0"/>
          </a:p>
          <a:p>
            <a:r>
              <a:rPr lang="en-GB" altLang="zh-CN" sz="1200" b="1" i="0" kern="1200" dirty="0">
                <a:solidFill>
                  <a:schemeClr val="tx1"/>
                </a:solidFill>
                <a:effectLst/>
                <a:latin typeface="+mn-lt"/>
                <a:ea typeface="+mn-ea"/>
                <a:cs typeface="+mn-cs"/>
              </a:rPr>
              <a:t>7-Steps to Adopt Continuous Testing</a:t>
            </a:r>
          </a:p>
          <a:p>
            <a:r>
              <a:rPr lang="en-GB" altLang="zh-CN" sz="1200" b="1" i="0" kern="1200" dirty="0">
                <a:solidFill>
                  <a:schemeClr val="tx1"/>
                </a:solidFill>
                <a:effectLst/>
                <a:latin typeface="+mn-lt"/>
                <a:ea typeface="+mn-ea"/>
                <a:cs typeface="+mn-cs"/>
              </a:rPr>
              <a:t>1. Define Tests Early, Even Before Writing Code!</a:t>
            </a:r>
          </a:p>
          <a:p>
            <a:r>
              <a:rPr lang="en-GB" altLang="zh-CN" sz="1200" b="0" i="0" kern="1200" dirty="0">
                <a:solidFill>
                  <a:schemeClr val="tx1"/>
                </a:solidFill>
                <a:effectLst/>
                <a:latin typeface="+mn-lt"/>
                <a:ea typeface="+mn-ea"/>
                <a:cs typeface="+mn-cs"/>
              </a:rPr>
              <a:t>Lack of clear requirements or incorrect interpretation thereof leads to rework and delays. Techniques such as </a:t>
            </a:r>
            <a:r>
              <a:rPr lang="en-GB" altLang="zh-CN" sz="1200" b="0" i="0" u="none" strike="noStrike" kern="1200" dirty="0">
                <a:solidFill>
                  <a:schemeClr val="tx1"/>
                </a:solidFill>
                <a:effectLst/>
                <a:latin typeface="+mn-lt"/>
                <a:ea typeface="+mn-ea"/>
                <a:cs typeface="+mn-cs"/>
                <a:hlinkClick r:id="rId4"/>
              </a:rPr>
              <a:t>Behavior-Driven Development (BDD)</a:t>
            </a:r>
            <a:r>
              <a:rPr lang="en-GB" altLang="zh-CN" sz="1200" b="0" i="0" kern="1200" dirty="0">
                <a:solidFill>
                  <a:schemeClr val="tx1"/>
                </a:solidFill>
                <a:effectLst/>
                <a:latin typeface="+mn-lt"/>
                <a:ea typeface="+mn-ea"/>
                <a:cs typeface="+mn-cs"/>
              </a:rPr>
              <a:t>, </a:t>
            </a:r>
            <a:r>
              <a:rPr lang="en-GB" altLang="zh-CN" sz="1200" b="0" i="0" u="none" strike="noStrike" kern="1200" dirty="0">
                <a:solidFill>
                  <a:schemeClr val="tx1"/>
                </a:solidFill>
                <a:effectLst/>
                <a:latin typeface="+mn-lt"/>
                <a:ea typeface="+mn-ea"/>
                <a:cs typeface="+mn-cs"/>
                <a:hlinkClick r:id="rId5"/>
              </a:rPr>
              <a:t>Acceptance Test-Driven Development (ATDD)</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6"/>
              </a:rPr>
              <a:t>Model-Based Testing</a:t>
            </a:r>
            <a:r>
              <a:rPr lang="en-GB" altLang="zh-CN" sz="1200" b="0" i="0" kern="1200" dirty="0">
                <a:solidFill>
                  <a:schemeClr val="tx1"/>
                </a:solidFill>
                <a:effectLst/>
                <a:latin typeface="+mn-lt"/>
                <a:ea typeface="+mn-ea"/>
                <a:cs typeface="+mn-cs"/>
              </a:rPr>
              <a:t> using tools like </a:t>
            </a:r>
            <a:r>
              <a:rPr lang="en-GB" altLang="zh-CN" sz="1200" b="0" i="0" u="none" strike="noStrike" kern="1200" dirty="0">
                <a:solidFill>
                  <a:schemeClr val="tx1"/>
                </a:solidFill>
                <a:effectLst/>
                <a:latin typeface="+mn-lt"/>
                <a:ea typeface="+mn-ea"/>
                <a:cs typeface="+mn-cs"/>
                <a:hlinkClick r:id="rId7"/>
              </a:rPr>
              <a:t>cucumber/gherkin</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8"/>
              </a:rPr>
              <a:t>CA Agile Requirements Designer</a:t>
            </a:r>
            <a:r>
              <a:rPr lang="en-GB" altLang="zh-CN" sz="1200" b="0" i="0" kern="1200" dirty="0">
                <a:solidFill>
                  <a:schemeClr val="tx1"/>
                </a:solidFill>
                <a:effectLst/>
                <a:latin typeface="+mn-lt"/>
                <a:ea typeface="+mn-ea"/>
                <a:cs typeface="+mn-cs"/>
              </a:rPr>
              <a:t> (ARD) allow business stakeholders, product managers, developers and testers alike to ensure that requirements are clearly documented and communicated, test cases clearly defined, and test scripts created ahead of time to enable swift testing of code.</a:t>
            </a:r>
          </a:p>
          <a:p>
            <a:r>
              <a:rPr lang="en-GB" altLang="zh-CN" sz="1200" b="1" i="0" kern="1200" dirty="0">
                <a:solidFill>
                  <a:schemeClr val="tx1"/>
                </a:solidFill>
                <a:effectLst/>
                <a:latin typeface="+mn-lt"/>
                <a:ea typeface="+mn-ea"/>
                <a:cs typeface="+mn-cs"/>
              </a:rPr>
              <a:t>2. Optimize Tests and Coverage</a:t>
            </a:r>
          </a:p>
          <a:p>
            <a:r>
              <a:rPr lang="en-GB" altLang="zh-CN" sz="1200" b="0" i="0" kern="1200" dirty="0">
                <a:solidFill>
                  <a:schemeClr val="tx1"/>
                </a:solidFill>
                <a:effectLst/>
                <a:latin typeface="+mn-lt"/>
                <a:ea typeface="+mn-ea"/>
                <a:cs typeface="+mn-cs"/>
              </a:rPr>
              <a:t>Some organizations default to “running all the tests all the time” to ensure code coverage. This wastes resources and lengthens test cycles, without actually ensuring adequate code coverage. Save time, money and resources by testing only what you need to test. Visual models allow various paths to be explored and optimized such that only handful of tests provide maximum coverage. It is also possible to import test cases, remove duplicates and distribute and allocate optimized test cases in existing tools such as Rally, Jira, HP ALM, JIRA and more.</a:t>
            </a: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3. Shift-Left</a:t>
            </a:r>
          </a:p>
          <a:p>
            <a:r>
              <a:rPr lang="en-GB" altLang="zh-CN" sz="1200" b="0" i="0" kern="1200" dirty="0">
                <a:solidFill>
                  <a:schemeClr val="tx1"/>
                </a:solidFill>
                <a:effectLst/>
                <a:latin typeface="+mn-lt"/>
                <a:ea typeface="+mn-ea"/>
                <a:cs typeface="+mn-cs"/>
              </a:rPr>
              <a:t>To achieve “in-sprint” testing, shift testing left – so that tests can be run earlier in the development cycle. Developers test as they go; the </a:t>
            </a:r>
            <a:r>
              <a:rPr lang="en-GB" altLang="zh-CN" sz="1200" b="0" i="0" kern="1200" dirty="0" err="1">
                <a:solidFill>
                  <a:schemeClr val="tx1"/>
                </a:solidFill>
                <a:effectLst/>
                <a:latin typeface="+mn-lt"/>
                <a:ea typeface="+mn-ea"/>
                <a:cs typeface="+mn-cs"/>
              </a:rPr>
              <a:t>CoE</a:t>
            </a:r>
            <a:r>
              <a:rPr lang="en-GB" altLang="zh-CN" sz="1200" b="0" i="0" kern="1200" dirty="0">
                <a:solidFill>
                  <a:schemeClr val="tx1"/>
                </a:solidFill>
                <a:effectLst/>
                <a:latin typeface="+mn-lt"/>
                <a:ea typeface="+mn-ea"/>
                <a:cs typeface="+mn-cs"/>
              </a:rPr>
              <a:t> provides expertise, specialized systems and services. Test automation spans UI, functional, performance, and security. Teams work together and are focused on business value delivered to the customer. This requires developer-friendly tools as well as a culture shift.</a:t>
            </a: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4. Provide Complete Test Environments</a:t>
            </a:r>
          </a:p>
          <a:p>
            <a:r>
              <a:rPr lang="en-GB" altLang="zh-CN" sz="1200" b="0" i="0" kern="1200" dirty="0">
                <a:solidFill>
                  <a:schemeClr val="tx1"/>
                </a:solidFill>
                <a:effectLst/>
                <a:latin typeface="+mn-lt"/>
                <a:ea typeface="+mn-ea"/>
                <a:cs typeface="+mn-cs"/>
              </a:rPr>
              <a:t>The ability to provide test environments is critical to achieving continuous testing. Eliminate blocks and reduce wait times by providing complete test environments on demand with dev-friendly tools (as code, CI/CD integrations, supported open source). These environments should include:</a:t>
            </a:r>
          </a:p>
          <a:p>
            <a:r>
              <a:rPr lang="en-GB" altLang="zh-CN" sz="1200" b="0" i="0" kern="1200" dirty="0">
                <a:solidFill>
                  <a:schemeClr val="tx1"/>
                </a:solidFill>
                <a:effectLst/>
                <a:latin typeface="+mn-lt"/>
                <a:ea typeface="+mn-ea"/>
                <a:cs typeface="+mn-cs"/>
              </a:rPr>
              <a:t>Virtual services – provide robust simulation for unavailable, inaccessible, or still-in-development services. Developers and testers can continue to work in parallel by using the virtual service to simulate the response from the actual service.</a:t>
            </a:r>
          </a:p>
          <a:p>
            <a:r>
              <a:rPr lang="en-GB" altLang="zh-CN" sz="1200" b="0" i="0" kern="1200" dirty="0">
                <a:solidFill>
                  <a:schemeClr val="tx1"/>
                </a:solidFill>
                <a:effectLst/>
                <a:latin typeface="+mn-lt"/>
                <a:ea typeface="+mn-ea"/>
                <a:cs typeface="+mn-cs"/>
              </a:rPr>
              <a:t>Test data on demand – helps ensure teams can perform comprehensive tests with production-like data.</a:t>
            </a:r>
          </a:p>
          <a:p>
            <a:r>
              <a:rPr lang="en-GB" altLang="zh-CN" sz="1200" b="0" i="0" kern="1200" dirty="0">
                <a:solidFill>
                  <a:schemeClr val="tx1"/>
                </a:solidFill>
                <a:effectLst/>
                <a:latin typeface="+mn-lt"/>
                <a:ea typeface="+mn-ea"/>
                <a:cs typeface="+mn-cs"/>
              </a:rPr>
              <a:t>Ephemeral environments – ready on demand, decommissioned after use.</a:t>
            </a:r>
          </a:p>
          <a:p>
            <a:r>
              <a:rPr lang="en-GB" altLang="zh-CN" sz="1200" b="1" i="0" kern="1200" dirty="0">
                <a:solidFill>
                  <a:schemeClr val="tx1"/>
                </a:solidFill>
                <a:effectLst/>
                <a:latin typeface="+mn-lt"/>
                <a:ea typeface="+mn-ea"/>
                <a:cs typeface="+mn-cs"/>
              </a:rPr>
              <a:t>5. Get the Right Test Data</a:t>
            </a:r>
          </a:p>
          <a:p>
            <a:r>
              <a:rPr lang="en-GB" altLang="zh-CN" sz="1200" b="0" i="0" kern="1200" dirty="0">
                <a:solidFill>
                  <a:schemeClr val="tx1"/>
                </a:solidFill>
                <a:effectLst/>
                <a:latin typeface="+mn-lt"/>
                <a:ea typeface="+mn-ea"/>
                <a:cs typeface="+mn-cs"/>
              </a:rPr>
              <a:t>The inability to get robust test data causes significant delays in many application release cycles. To accurately test new functionality, test data should be as close as possible to what the application will encounter in production. If the test data lacks certain real-world characteristics (i.e. actual fields, data specifications, negative scenarios, etc.), the tests are unlikely to find many potential issues or break the application where there are weak points. Understanding data models in order to extract the right data is a special skill in and of itself. And although production data is clearly the most realistic data to use for testing, data privacy regulations often restrict its use. Below, we'll take a look at how </a:t>
            </a:r>
            <a:r>
              <a:rPr lang="en-GB" altLang="zh-CN" sz="1200" b="0" i="0" u="none" strike="noStrike" kern="1200" dirty="0">
                <a:solidFill>
                  <a:schemeClr val="tx1"/>
                </a:solidFill>
                <a:effectLst/>
                <a:latin typeface="+mn-lt"/>
                <a:ea typeface="+mn-ea"/>
                <a:cs typeface="+mn-cs"/>
                <a:hlinkClick r:id="rId9"/>
              </a:rPr>
              <a:t>CA Test Data Manager</a:t>
            </a:r>
            <a:r>
              <a:rPr lang="en-GB" altLang="zh-CN" sz="1200" b="0" i="0" kern="1200" dirty="0">
                <a:solidFill>
                  <a:schemeClr val="tx1"/>
                </a:solidFill>
                <a:effectLst/>
                <a:latin typeface="+mn-lt"/>
                <a:ea typeface="+mn-ea"/>
                <a:cs typeface="+mn-cs"/>
              </a:rPr>
              <a:t> lets you copy production data and mask it to protect sensitive information, while maintaining the characteristics that make production data desirable for testing: realistic and referentially intact data across rows. Test data can also be generated synthetically from scratch using TDM when production data simply cannot be used.</a:t>
            </a:r>
          </a:p>
          <a:p>
            <a:r>
              <a:rPr lang="en-GB" altLang="zh-CN" sz="1200" b="1" i="0" kern="1200" dirty="0">
                <a:solidFill>
                  <a:schemeClr val="tx1"/>
                </a:solidFill>
                <a:effectLst/>
                <a:latin typeface="+mn-lt"/>
                <a:ea typeface="+mn-ea"/>
                <a:cs typeface="+mn-cs"/>
              </a:rPr>
              <a:t>6. Don’t Forget to Shift Right!</a:t>
            </a:r>
          </a:p>
          <a:p>
            <a:r>
              <a:rPr lang="en-GB" altLang="zh-CN" sz="1200" b="0" i="0" kern="1200" dirty="0">
                <a:solidFill>
                  <a:schemeClr val="tx1"/>
                </a:solidFill>
                <a:effectLst/>
                <a:latin typeface="+mn-lt"/>
                <a:ea typeface="+mn-ea"/>
                <a:cs typeface="+mn-cs"/>
              </a:rPr>
              <a:t>Shift right to use data from the dev cycle and from production to optimize test cycles, fine-tune tests, and build optimal regression suites. Shift right techniques include real and synthetic user monitoring, canary deployments, A/B testing, chaos engineering, etc. For example, by shifting right, you can identify which features are being used in production and ensure your regression tests cover those features. In the same way, you can release a new feature to a small group of users (internal or external), understand the impact of that feature in production, and adjust as needed.</a:t>
            </a:r>
          </a:p>
          <a:p>
            <a:r>
              <a:rPr lang="en-GB" altLang="zh-CN" sz="1200" b="0" i="0" kern="1200" dirty="0">
                <a:solidFill>
                  <a:schemeClr val="tx1"/>
                </a:solidFill>
                <a:effectLst/>
                <a:latin typeface="+mn-lt"/>
                <a:ea typeface="+mn-ea"/>
                <a:cs typeface="+mn-cs"/>
              </a:rPr>
              <a:t>Many of the nimblest companies like </a:t>
            </a:r>
            <a:r>
              <a:rPr lang="en-GB" altLang="zh-CN" sz="1200" b="0" i="0" u="none" strike="noStrike" kern="1200" dirty="0">
                <a:solidFill>
                  <a:schemeClr val="tx1"/>
                </a:solidFill>
                <a:effectLst/>
                <a:latin typeface="+mn-lt"/>
                <a:ea typeface="+mn-ea"/>
                <a:cs typeface="+mn-cs"/>
                <a:hlinkClick r:id="rId10"/>
              </a:rPr>
              <a:t>Facebook</a:t>
            </a:r>
            <a:r>
              <a:rPr lang="en-GB" altLang="zh-CN" sz="1200" b="0" i="0" kern="1200" dirty="0">
                <a:solidFill>
                  <a:schemeClr val="tx1"/>
                </a:solidFill>
                <a:effectLst/>
                <a:latin typeface="+mn-lt"/>
                <a:ea typeface="+mn-ea"/>
                <a:cs typeface="+mn-cs"/>
              </a:rPr>
              <a:t> and Netflix rely heavily on shift-right testing. Gartner recently released a report on the shift-right testing, calling it a </a:t>
            </a:r>
            <a:r>
              <a:rPr lang="en-GB" altLang="zh-CN" sz="1200" b="0" i="0" u="none" strike="noStrike" kern="1200" dirty="0">
                <a:solidFill>
                  <a:schemeClr val="tx1"/>
                </a:solidFill>
                <a:effectLst/>
                <a:latin typeface="+mn-lt"/>
                <a:ea typeface="+mn-ea"/>
                <a:cs typeface="+mn-cs"/>
                <a:hlinkClick r:id="rId11"/>
              </a:rPr>
              <a:t>“must” for adopting DevOps practices</a:t>
            </a:r>
            <a:r>
              <a:rPr lang="en-GB" altLang="zh-CN" sz="1200" b="0" i="0" kern="1200" dirty="0">
                <a:solidFill>
                  <a:schemeClr val="tx1"/>
                </a:solidFill>
                <a:effectLst/>
                <a:latin typeface="+mn-lt"/>
                <a:ea typeface="+mn-ea"/>
                <a:cs typeface="+mn-cs"/>
              </a:rPr>
              <a:t>.</a:t>
            </a:r>
          </a:p>
          <a:p>
            <a:r>
              <a:rPr lang="en-GB" altLang="zh-CN" sz="1200" b="1" i="0" kern="1200" dirty="0">
                <a:solidFill>
                  <a:schemeClr val="tx1"/>
                </a:solidFill>
                <a:effectLst/>
                <a:latin typeface="+mn-lt"/>
                <a:ea typeface="+mn-ea"/>
                <a:cs typeface="+mn-cs"/>
              </a:rPr>
              <a:t>7. Use Data and Metrics to Continuously Improve</a:t>
            </a:r>
          </a:p>
          <a:p>
            <a:r>
              <a:rPr lang="en-GB" altLang="zh-CN" sz="1200" b="0" i="0" kern="1200" dirty="0">
                <a:solidFill>
                  <a:schemeClr val="tx1"/>
                </a:solidFill>
                <a:effectLst/>
                <a:latin typeface="+mn-lt"/>
                <a:ea typeface="+mn-ea"/>
                <a:cs typeface="+mn-cs"/>
              </a:rPr>
              <a:t>Build cross-team collaboration and continuously improve with actionable analytics and feedback loops. Continuous delivery and continuous testing are journeys. Make sure all your teams have KPIs and access to data that will inform additional optimization. Don’t just collect data that is easy to collect, collect and report on the data that will provide actual insights to continuous improvement. Look to release orchestration applications to deliver this insight and a “single source of truth” for all teams across the application delivery lifecycle.</a:t>
            </a:r>
          </a:p>
          <a:p>
            <a:endParaRPr lang="zh-CN" altLang="en-US" dirty="0"/>
          </a:p>
        </p:txBody>
      </p:sp>
    </p:spTree>
    <p:extLst>
      <p:ext uri="{BB962C8B-B14F-4D97-AF65-F5344CB8AC3E}">
        <p14:creationId xmlns:p14="http://schemas.microsoft.com/office/powerpoint/2010/main" val="2765404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3156701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707308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78494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扎克伯格每年都会给自己立</a:t>
            </a:r>
            <a:r>
              <a:rPr lang="en-US" altLang="zh-CN" dirty="0">
                <a:solidFill>
                  <a:schemeClr val="bg1"/>
                </a:solidFill>
                <a:latin typeface="微软雅黑" panose="020B0503020204020204" pitchFamily="34" charset="-122"/>
                <a:ea typeface="微软雅黑" panose="020B0503020204020204" pitchFamily="34" charset="-122"/>
              </a:rPr>
              <a:t>Flag</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2018</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en-US" altLang="zh-CN" sz="700" b="1" dirty="0"/>
              <a:t>Facebook</a:t>
            </a:r>
            <a:r>
              <a:rPr lang="zh-CN" altLang="en-US" sz="700" b="1" dirty="0"/>
              <a:t>有很多工作要做：无论是保护我们的社区免受虐待和憎恨，捍卫民族国家的干涉，或确保在</a:t>
            </a:r>
            <a:r>
              <a:rPr lang="en-US" altLang="zh-CN" sz="700" b="1" dirty="0"/>
              <a:t>Facebook</a:t>
            </a:r>
            <a:r>
              <a:rPr lang="zh-CN" altLang="en-US" sz="700" b="1" dirty="0"/>
              <a:t>上花费的时间是高效值得的。我的</a:t>
            </a:r>
            <a:r>
              <a:rPr lang="en-US" altLang="zh-CN" sz="700" b="1" dirty="0"/>
              <a:t>2018</a:t>
            </a:r>
            <a:r>
              <a:rPr lang="zh-CN" altLang="en-US" sz="700" b="1" dirty="0"/>
              <a:t>年的挑战就是要集中精力解决这些重要问题</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2017</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走遍并拜访美国的每一个州</a:t>
            </a:r>
            <a:r>
              <a:rPr lang="zh-CN" altLang="en-US" sz="700" dirty="0"/>
              <a:t>；</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2016</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全年跑步 </a:t>
            </a:r>
            <a:r>
              <a:rPr lang="en-US" altLang="zh-CN" sz="700" b="1" dirty="0"/>
              <a:t>365</a:t>
            </a:r>
            <a:r>
              <a:rPr lang="zh-CN" altLang="en-US" sz="700" b="1" dirty="0"/>
              <a:t>英里并开发私人</a:t>
            </a:r>
            <a:r>
              <a:rPr lang="en-US" altLang="zh-CN" sz="700" b="1" dirty="0"/>
              <a:t>AI </a:t>
            </a:r>
            <a:r>
              <a:rPr lang="zh-CN" altLang="en-US" sz="700" b="1" dirty="0"/>
              <a:t>助手；</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2015</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每个月读两本新书，重点学习不同的文化、信仰、历史和科技；</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2014</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每天写一封感谢信</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2013</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每天跟 </a:t>
            </a:r>
            <a:r>
              <a:rPr lang="en-US" altLang="zh-CN" sz="700" b="1" dirty="0"/>
              <a:t>Facebook</a:t>
            </a:r>
            <a:r>
              <a:rPr lang="zh-CN" altLang="en-US" sz="700" b="1" dirty="0"/>
              <a:t>以外的人见面；</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2012</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坚持每天写代码；</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2011</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只吃自己亲手屠宰的动物；</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2010</a:t>
            </a:r>
            <a:r>
              <a:rPr lang="zh-CN" altLang="en-US" b="0" i="0" dirty="0">
                <a:solidFill>
                  <a:schemeClr val="bg1"/>
                </a:solidFill>
                <a:effectLst/>
                <a:latin typeface="微软雅黑" panose="020B0503020204020204" pitchFamily="34" charset="-122"/>
                <a:ea typeface="微软雅黑" panose="020B0503020204020204" pitchFamily="34" charset="-122"/>
              </a:rPr>
              <a:t>年：学习中文</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2009</a:t>
            </a:r>
            <a:r>
              <a:rPr lang="zh-CN" altLang="en-US" b="0" i="0" dirty="0">
                <a:solidFill>
                  <a:schemeClr val="bg1"/>
                </a:solidFill>
                <a:effectLst/>
                <a:latin typeface="微软雅黑" panose="020B0503020204020204" pitchFamily="34" charset="-122"/>
                <a:ea typeface="微软雅黑" panose="020B0503020204020204" pitchFamily="34" charset="-122"/>
              </a:rPr>
              <a:t>年：每天坚持戴上领带；</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385602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a:p>
        </p:txBody>
      </p:sp>
      <p:sp>
        <p:nvSpPr>
          <p:cNvPr id="13" name="日期占位符 12"/>
          <p:cNvSpPr>
            <a:spLocks noGrp="1"/>
          </p:cNvSpPr>
          <p:nvPr>
            <p:ph type="dt" sz="half" idx="10"/>
          </p:nvPr>
        </p:nvSpPr>
        <p:spPr/>
        <p:txBody>
          <a:bodyPr/>
          <a:lstStyle/>
          <a:p>
            <a:fld id="{1D8BD707-D9CF-40AE-B4C6-C98DA3205C09}" type="datetimeFigureOut">
              <a:rPr lang="en-US" smtClean="0"/>
              <a:t>11/5/19</a:t>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t>11/5/19</a:t>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t>11/5/19</a:t>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t>11/5/19</a:t>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11/5/19</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qcon.infoq.cn/2018/shangha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黑客之道</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11</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endParaRPr lang="zh-CN" altLang="en-US"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扎克伯格的控制权</a:t>
            </a:r>
            <a:r>
              <a:rPr lang="en-US" altLang="zh-CN" sz="6000" dirty="0"/>
              <a:t>—</a:t>
            </a:r>
            <a:r>
              <a:rPr lang="zh-CN" altLang="en-US" sz="6000" dirty="0"/>
              <a:t>朕即国家</a:t>
            </a:r>
          </a:p>
        </p:txBody>
      </p:sp>
      <p:sp>
        <p:nvSpPr>
          <p:cNvPr id="3" name="文本占位符 2"/>
          <p:cNvSpPr>
            <a:spLocks noGrp="1"/>
          </p:cNvSpPr>
          <p:nvPr>
            <p:ph type="body" idx="1"/>
          </p:nvPr>
        </p:nvSpPr>
        <p:spPr>
          <a:xfrm>
            <a:off x="988494" y="2073275"/>
            <a:ext cx="18093691" cy="8309967"/>
          </a:xfrm>
        </p:spPr>
        <p:txBody>
          <a:bodyPr/>
          <a:lstStyle/>
          <a:p>
            <a:pPr>
              <a:lnSpc>
                <a:spcPct val="150000"/>
              </a:lnSpc>
            </a:pPr>
            <a:r>
              <a:rPr lang="zh-CN" altLang="en-US" sz="3600" b="1" dirty="0"/>
              <a:t>扎克伯格是</a:t>
            </a:r>
            <a:r>
              <a:rPr lang="en-US" altLang="zh-CN" sz="3600" b="1" dirty="0"/>
              <a:t>Facebook</a:t>
            </a:r>
            <a:r>
              <a:rPr lang="zh-CN" altLang="en-US" sz="3600" b="1" dirty="0"/>
              <a:t>的灵魂，在</a:t>
            </a:r>
            <a:r>
              <a:rPr lang="en-US" altLang="zh-CN" sz="3600" b="1" dirty="0"/>
              <a:t>Facebook</a:t>
            </a:r>
            <a:r>
              <a:rPr lang="zh-CN" altLang="en-US" sz="3600" b="1" dirty="0"/>
              <a:t>发展的每个阶段，都烙着扎克伯格的个人印记。</a:t>
            </a:r>
            <a:endParaRPr lang="en-US" altLang="zh-CN" sz="3600" b="1" dirty="0"/>
          </a:p>
          <a:p>
            <a:pPr>
              <a:lnSpc>
                <a:spcPct val="150000"/>
              </a:lnSpc>
            </a:pPr>
            <a:r>
              <a:rPr lang="zh-CN" altLang="en-US" sz="3600" b="1" dirty="0"/>
              <a:t>和乔布斯一样，扎克伯格在消费者有更多选择和话语权的世界中对自己的远见深信不疑。</a:t>
            </a:r>
            <a:endParaRPr lang="en-US" altLang="zh-CN" sz="3600" b="1" dirty="0"/>
          </a:p>
          <a:p>
            <a:pPr>
              <a:lnSpc>
                <a:spcPct val="150000"/>
              </a:lnSpc>
            </a:pPr>
            <a:endParaRPr lang="en-US" altLang="zh-CN" sz="3600" b="1" dirty="0"/>
          </a:p>
          <a:p>
            <a:pPr>
              <a:lnSpc>
                <a:spcPct val="150000"/>
              </a:lnSpc>
            </a:pPr>
            <a:r>
              <a:rPr lang="en-US" altLang="zh-CN" sz="3600" b="1" dirty="0"/>
              <a:t>Facebook</a:t>
            </a:r>
            <a:r>
              <a:rPr lang="zh-CN" altLang="en-US" sz="3600" b="1" dirty="0"/>
              <a:t>的每次以重大决策都是扎克伯格决定的，他甚至不用得到其他成员的同意，可自行决定一项重要的决策。</a:t>
            </a:r>
            <a:endParaRPr lang="en-US" altLang="zh-CN" sz="3600" b="1" dirty="0"/>
          </a:p>
          <a:p>
            <a:pPr>
              <a:lnSpc>
                <a:spcPct val="150000"/>
              </a:lnSpc>
            </a:pPr>
            <a:endParaRPr lang="en-US" altLang="zh-CN" sz="3600" b="1" dirty="0"/>
          </a:p>
          <a:p>
            <a:pPr>
              <a:lnSpc>
                <a:spcPct val="150000"/>
              </a:lnSpc>
            </a:pPr>
            <a:r>
              <a:rPr lang="zh-CN" altLang="en-US" sz="3600" b="1" dirty="0"/>
              <a:t>在</a:t>
            </a:r>
            <a:r>
              <a:rPr lang="en-US" altLang="zh-CN" sz="3600" b="1" dirty="0" err="1"/>
              <a:t>facebook</a:t>
            </a:r>
            <a:r>
              <a:rPr lang="zh-CN" altLang="en-US" sz="3600" b="1" dirty="0"/>
              <a:t>内部，扎克伯格就像是一名皇帝，拥有绝对权威。</a:t>
            </a:r>
            <a:endParaRPr lang="en-US" altLang="zh-CN" sz="3600" b="1" dirty="0"/>
          </a:p>
          <a:p>
            <a:pPr>
              <a:lnSpc>
                <a:spcPct val="150000"/>
              </a:lnSpc>
            </a:pPr>
            <a:endParaRPr lang="en-US" altLang="zh-CN" sz="3600" b="1" dirty="0"/>
          </a:p>
          <a:p>
            <a:pPr>
              <a:lnSpc>
                <a:spcPct val="150000"/>
              </a:lnSpc>
            </a:pPr>
            <a:r>
              <a:rPr lang="zh-CN" altLang="en-US" sz="3600" b="1" dirty="0"/>
              <a:t>在成长快速的企业里，领袖应该带着霸气。</a:t>
            </a:r>
            <a:endParaRPr lang="en-US" altLang="zh-CN" sz="3600" b="1" dirty="0"/>
          </a:p>
        </p:txBody>
      </p:sp>
      <p:pic>
        <p:nvPicPr>
          <p:cNvPr id="4" name="图片 3"/>
          <p:cNvPicPr>
            <a:picLocks noChangeAspect="1"/>
          </p:cNvPicPr>
          <p:nvPr/>
        </p:nvPicPr>
        <p:blipFill>
          <a:blip r:embed="rId3"/>
          <a:stretch>
            <a:fillRect/>
          </a:stretch>
        </p:blipFill>
        <p:spPr>
          <a:xfrm>
            <a:off x="16643785" y="6416675"/>
            <a:ext cx="2438400" cy="3195145"/>
          </a:xfrm>
          <a:prstGeom prst="rect">
            <a:avLst/>
          </a:prstGeom>
        </p:spPr>
      </p:pic>
      <p:pic>
        <p:nvPicPr>
          <p:cNvPr id="5" name="图片 4"/>
          <p:cNvPicPr>
            <a:picLocks noChangeAspect="1"/>
          </p:cNvPicPr>
          <p:nvPr/>
        </p:nvPicPr>
        <p:blipFill>
          <a:blip r:embed="rId4"/>
          <a:stretch>
            <a:fillRect/>
          </a:stretch>
        </p:blipFill>
        <p:spPr>
          <a:xfrm>
            <a:off x="13709650" y="6400800"/>
            <a:ext cx="2293585" cy="32110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网络帝国</a:t>
            </a:r>
          </a:p>
        </p:txBody>
      </p:sp>
      <p:sp>
        <p:nvSpPr>
          <p:cNvPr id="3" name="文本占位符 2"/>
          <p:cNvSpPr>
            <a:spLocks noGrp="1"/>
          </p:cNvSpPr>
          <p:nvPr>
            <p:ph type="body" idx="1"/>
          </p:nvPr>
        </p:nvSpPr>
        <p:spPr>
          <a:xfrm>
            <a:off x="1005204" y="2649061"/>
            <a:ext cx="18093691" cy="5416868"/>
          </a:xfrm>
        </p:spPr>
        <p:txBody>
          <a:bodyPr/>
          <a:lstStyle/>
          <a:p>
            <a:r>
              <a:rPr lang="en-US" altLang="zh-CN" sz="4400" dirty="0"/>
              <a:t>Facebook</a:t>
            </a:r>
            <a:r>
              <a:rPr lang="zh-CN" altLang="en-US" sz="4400" dirty="0"/>
              <a:t>人口数量仅次于中国和印度，成为全球第三大“国家”，并且“建立在时间和疆域上没有界限的帝国”</a:t>
            </a:r>
            <a:endParaRPr lang="en-US" altLang="zh-CN" sz="4400" dirty="0"/>
          </a:p>
          <a:p>
            <a:endParaRPr lang="en-US" altLang="zh-CN" sz="4400" dirty="0"/>
          </a:p>
          <a:p>
            <a:endParaRPr lang="en-US" altLang="zh-CN" sz="4400" dirty="0"/>
          </a:p>
          <a:p>
            <a:r>
              <a:rPr lang="zh-CN" altLang="en-US" sz="4400" dirty="0"/>
              <a:t>“让</a:t>
            </a:r>
            <a:r>
              <a:rPr lang="en-US" altLang="zh-CN" sz="4400" dirty="0"/>
              <a:t>5</a:t>
            </a:r>
            <a:r>
              <a:rPr lang="zh-CN" altLang="en-US" sz="4400" dirty="0"/>
              <a:t>亿多人成功连接在一起，并在他们之间绘制社会关系；创造了一套交换信息的崭新系统；改变了人们的生活方式”</a:t>
            </a:r>
            <a:endParaRPr lang="en-US" altLang="zh-CN" sz="4400" dirty="0"/>
          </a:p>
          <a:p>
            <a:endParaRPr lang="en-US" altLang="zh-CN" sz="4400" dirty="0"/>
          </a:p>
          <a:p>
            <a:r>
              <a:rPr lang="en-US" altLang="zh-CN" sz="4400" dirty="0"/>
              <a:t>                         -----</a:t>
            </a:r>
            <a:r>
              <a:rPr lang="zh-CN" altLang="en-US" sz="4400" dirty="0"/>
              <a:t>美国</a:t>
            </a:r>
            <a:r>
              <a:rPr lang="en-US" altLang="zh-CN" sz="4400" dirty="0"/>
              <a:t>《</a:t>
            </a:r>
            <a:r>
              <a:rPr lang="zh-CN" altLang="en-US" sz="4400" dirty="0"/>
              <a:t>时代</a:t>
            </a:r>
            <a:r>
              <a:rPr lang="en-US" altLang="zh-CN" sz="4400" dirty="0"/>
              <a:t>》</a:t>
            </a:r>
            <a:r>
              <a:rPr lang="zh-CN" altLang="en-US" sz="4400" dirty="0"/>
              <a:t>杂志</a:t>
            </a:r>
            <a:r>
              <a:rPr lang="en-US" altLang="zh-CN" sz="4400" dirty="0"/>
              <a:t>2010</a:t>
            </a:r>
            <a:r>
              <a:rPr lang="zh-CN" altLang="en-US" sz="4400" dirty="0"/>
              <a:t>年风云人物 </a:t>
            </a:r>
            <a:endParaRPr lang="en-US" altLang="zh-CN" sz="4400" dirty="0"/>
          </a:p>
        </p:txBody>
      </p:sp>
      <p:pic>
        <p:nvPicPr>
          <p:cNvPr id="4" name="图片 3"/>
          <p:cNvPicPr>
            <a:picLocks noChangeAspect="1"/>
          </p:cNvPicPr>
          <p:nvPr/>
        </p:nvPicPr>
        <p:blipFill>
          <a:blip r:embed="rId3"/>
          <a:stretch>
            <a:fillRect/>
          </a:stretch>
        </p:blipFill>
        <p:spPr>
          <a:xfrm>
            <a:off x="15995650" y="6645275"/>
            <a:ext cx="2819400" cy="3947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解决</a:t>
            </a:r>
            <a:r>
              <a:rPr lang="en-US" altLang="zh-CN" sz="4000" kern="1200" dirty="0">
                <a:solidFill>
                  <a:srgbClr val="FFC000"/>
                </a:solidFill>
              </a:rPr>
              <a:t>Facebook</a:t>
            </a:r>
            <a:r>
              <a:rPr lang="zh-CN" altLang="en-US" sz="4000" kern="1200" dirty="0">
                <a:solidFill>
                  <a:srgbClr val="FFC000"/>
                </a:solidFill>
              </a:rPr>
              <a:t>的重要问题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zh-CN" altLang="en-US" sz="6600" dirty="0">
                <a:latin typeface="微软雅黑"/>
                <a:ea typeface="微软雅黑"/>
                <a:cs typeface="Calibri Light"/>
              </a:rPr>
              <a:t>facebook的发展</a:t>
            </a:r>
            <a:endParaRPr lang="zh-CN" altLang="en-US" sz="6600" dirty="0"/>
          </a:p>
        </p:txBody>
      </p:sp>
      <p:sp>
        <p:nvSpPr>
          <p:cNvPr id="22" name="文本框 21"/>
          <p:cNvSpPr txBox="1"/>
          <p:nvPr/>
        </p:nvSpPr>
        <p:spPr>
          <a:xfrm>
            <a:off x="1047550" y="2822969"/>
            <a:ext cx="180176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p>
        </p:txBody>
      </p:sp>
      <p:grpSp>
        <p:nvGrpSpPr>
          <p:cNvPr id="3" name="组合 2"/>
          <p:cNvGrpSpPr/>
          <p:nvPr/>
        </p:nvGrpSpPr>
        <p:grpSpPr>
          <a:xfrm>
            <a:off x="0" y="4897274"/>
            <a:ext cx="19065200" cy="2849581"/>
            <a:chOff x="1908443" y="6319607"/>
            <a:chExt cx="17363807" cy="2849581"/>
          </a:xfrm>
        </p:grpSpPr>
        <p:pic>
          <p:nvPicPr>
            <p:cNvPr id="5" name="图形 25" descr="张开的捧着植物的手"/>
            <p:cNvPicPr>
              <a:picLocks noChangeAspect="1"/>
            </p:cNvPicPr>
            <p:nvPr/>
          </p:nvPicPr>
          <p:blipFill>
            <a:blip r:embed="rId3"/>
            <a:stretch>
              <a:fillRect/>
            </a:stretch>
          </p:blipFill>
          <p:spPr>
            <a:xfrm>
              <a:off x="2953657" y="6319607"/>
              <a:ext cx="660401" cy="660401"/>
            </a:xfrm>
            <a:prstGeom prst="rect">
              <a:avLst/>
            </a:prstGeom>
          </p:spPr>
        </p:pic>
        <p:sp>
          <p:nvSpPr>
            <p:cNvPr id="6" name="箭头: 右 18"/>
            <p:cNvSpPr/>
            <p:nvPr/>
          </p:nvSpPr>
          <p:spPr>
            <a:xfrm>
              <a:off x="2355850" y="7419865"/>
              <a:ext cx="16916400" cy="82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7" name="流程图: 接点 19"/>
            <p:cNvSpPr/>
            <p:nvPr/>
          </p:nvSpPr>
          <p:spPr>
            <a:xfrm>
              <a:off x="2797579" y="7674929"/>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8" name="文本框 7"/>
            <p:cNvSpPr txBox="1"/>
            <p:nvPr/>
          </p:nvSpPr>
          <p:spPr>
            <a:xfrm flipH="1">
              <a:off x="2512510" y="8161562"/>
              <a:ext cx="12486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2004年</a:t>
              </a:r>
            </a:p>
          </p:txBody>
        </p:sp>
        <p:sp>
          <p:nvSpPr>
            <p:cNvPr id="9" name="文本框 8"/>
            <p:cNvSpPr txBox="1"/>
            <p:nvPr/>
          </p:nvSpPr>
          <p:spPr>
            <a:xfrm>
              <a:off x="1908443" y="7053890"/>
              <a:ext cx="23951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创建</a:t>
              </a:r>
              <a:r>
                <a:rPr lang="zh-CN" altLang="en-US" sz="2800" dirty="0">
                  <a:solidFill>
                    <a:srgbClr val="FFC000"/>
                  </a:solidFill>
                  <a:latin typeface="微软雅黑"/>
                  <a:ea typeface="微软雅黑"/>
                  <a:cs typeface="Segoe UI"/>
                </a:rPr>
                <a:t>Facebook</a:t>
              </a:r>
            </a:p>
          </p:txBody>
        </p:sp>
        <p:sp>
          <p:nvSpPr>
            <p:cNvPr id="10" name="流程图: 接点 27"/>
            <p:cNvSpPr/>
            <p:nvPr/>
          </p:nvSpPr>
          <p:spPr>
            <a:xfrm>
              <a:off x="17931816"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1" name="文本框 10"/>
            <p:cNvSpPr txBox="1"/>
            <p:nvPr/>
          </p:nvSpPr>
          <p:spPr>
            <a:xfrm flipH="1">
              <a:off x="17522146" y="8205387"/>
              <a:ext cx="1371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2019年</a:t>
              </a:r>
            </a:p>
          </p:txBody>
        </p:sp>
        <p:sp>
          <p:nvSpPr>
            <p:cNvPr id="12" name="文本框 11"/>
            <p:cNvSpPr txBox="1"/>
            <p:nvPr/>
          </p:nvSpPr>
          <p:spPr>
            <a:xfrm>
              <a:off x="17241036" y="6980008"/>
              <a:ext cx="19569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cs typeface="Segoe UI"/>
                </a:rPr>
                <a:t>向未知转型</a:t>
              </a:r>
            </a:p>
          </p:txBody>
        </p:sp>
        <p:sp>
          <p:nvSpPr>
            <p:cNvPr id="13" name="流程图: 接点 30"/>
            <p:cNvSpPr/>
            <p:nvPr/>
          </p:nvSpPr>
          <p:spPr>
            <a:xfrm>
              <a:off x="5069113" y="765809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4" name="文本框 13"/>
            <p:cNvSpPr txBox="1"/>
            <p:nvPr/>
          </p:nvSpPr>
          <p:spPr>
            <a:xfrm flipH="1">
              <a:off x="4710791" y="8161562"/>
              <a:ext cx="11012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2007年</a:t>
              </a:r>
            </a:p>
          </p:txBody>
        </p:sp>
        <p:sp>
          <p:nvSpPr>
            <p:cNvPr id="15" name="文本框 14"/>
            <p:cNvSpPr txBox="1"/>
            <p:nvPr/>
          </p:nvSpPr>
          <p:spPr>
            <a:xfrm>
              <a:off x="4219121" y="6773609"/>
              <a:ext cx="26266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开放平台</a:t>
              </a:r>
            </a:p>
            <a:p>
              <a:r>
                <a:rPr lang="zh-CN" altLang="en-US" sz="2800" dirty="0">
                  <a:solidFill>
                    <a:srgbClr val="FFC000"/>
                  </a:solidFill>
                  <a:latin typeface="微软雅黑"/>
                  <a:ea typeface="微软雅黑"/>
                  <a:cs typeface="Segoe UI"/>
                </a:rPr>
                <a:t>FacebookPlatform</a:t>
              </a:r>
              <a:endParaRPr lang="zh-CN" sz="2800" dirty="0">
                <a:solidFill>
                  <a:srgbClr val="FFC000"/>
                </a:solidFill>
              </a:endParaRPr>
            </a:p>
          </p:txBody>
        </p:sp>
        <p:sp>
          <p:nvSpPr>
            <p:cNvPr id="16" name="流程图: 接点 33"/>
            <p:cNvSpPr/>
            <p:nvPr/>
          </p:nvSpPr>
          <p:spPr>
            <a:xfrm>
              <a:off x="7437437" y="7667166"/>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7" name="文本框 16"/>
            <p:cNvSpPr txBox="1"/>
            <p:nvPr/>
          </p:nvSpPr>
          <p:spPr>
            <a:xfrm flipH="1">
              <a:off x="7181622" y="8214314"/>
              <a:ext cx="11901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2010年</a:t>
              </a:r>
            </a:p>
          </p:txBody>
        </p:sp>
        <p:sp>
          <p:nvSpPr>
            <p:cNvPr id="18" name="文本框 17"/>
            <p:cNvSpPr txBox="1"/>
            <p:nvPr/>
          </p:nvSpPr>
          <p:spPr>
            <a:xfrm>
              <a:off x="6730004" y="6806102"/>
              <a:ext cx="17090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开发图谱</a:t>
              </a:r>
            </a:p>
            <a:p>
              <a:r>
                <a:rPr lang="zh-CN" altLang="en-US" sz="2800" dirty="0">
                  <a:solidFill>
                    <a:srgbClr val="FFC000"/>
                  </a:solidFill>
                  <a:latin typeface="微软雅黑"/>
                  <a:ea typeface="微软雅黑"/>
                  <a:cs typeface="Segoe UI"/>
                </a:rPr>
                <a:t>Open Graph</a:t>
              </a:r>
            </a:p>
          </p:txBody>
        </p:sp>
        <p:sp>
          <p:nvSpPr>
            <p:cNvPr id="19" name="文本框 18"/>
            <p:cNvSpPr txBox="1"/>
            <p:nvPr/>
          </p:nvSpPr>
          <p:spPr>
            <a:xfrm flipH="1">
              <a:off x="9003391"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2</a:t>
              </a:r>
              <a:r>
                <a:rPr lang="zh-CN" altLang="en-US" sz="2800" dirty="0">
                  <a:solidFill>
                    <a:srgbClr val="FFC000"/>
                  </a:solidFill>
                  <a:latin typeface="微软雅黑"/>
                  <a:ea typeface="微软雅黑"/>
                </a:rPr>
                <a:t>年</a:t>
              </a:r>
            </a:p>
          </p:txBody>
        </p:sp>
        <p:sp>
          <p:nvSpPr>
            <p:cNvPr id="20" name="文本框 19"/>
            <p:cNvSpPr txBox="1"/>
            <p:nvPr/>
          </p:nvSpPr>
          <p:spPr>
            <a:xfrm>
              <a:off x="9866323" y="6635575"/>
              <a:ext cx="221342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图谱搜索</a:t>
              </a:r>
            </a:p>
            <a:p>
              <a:r>
                <a:rPr lang="zh-CN" altLang="en-US" sz="2800" dirty="0">
                  <a:solidFill>
                    <a:srgbClr val="FFC000"/>
                  </a:solidFill>
                  <a:latin typeface="微软雅黑"/>
                  <a:ea typeface="微软雅黑"/>
                  <a:cs typeface="Segoe UI"/>
                </a:rPr>
                <a:t> Graph Search</a:t>
              </a:r>
            </a:p>
          </p:txBody>
        </p:sp>
        <p:sp>
          <p:nvSpPr>
            <p:cNvPr id="21" name="流程图: 接点 39"/>
            <p:cNvSpPr/>
            <p:nvPr/>
          </p:nvSpPr>
          <p:spPr>
            <a:xfrm>
              <a:off x="9330644"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4" name="文本框 23"/>
            <p:cNvSpPr txBox="1"/>
            <p:nvPr/>
          </p:nvSpPr>
          <p:spPr>
            <a:xfrm flipH="1">
              <a:off x="13309160"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6</a:t>
              </a:r>
              <a:r>
                <a:rPr lang="zh-CN" altLang="en-US" sz="2800" dirty="0">
                  <a:solidFill>
                    <a:srgbClr val="FFC000"/>
                  </a:solidFill>
                  <a:latin typeface="微软雅黑"/>
                  <a:ea typeface="微软雅黑"/>
                </a:rPr>
                <a:t>年</a:t>
              </a:r>
            </a:p>
          </p:txBody>
        </p:sp>
        <p:sp>
          <p:nvSpPr>
            <p:cNvPr id="25" name="流程图: 接点 39"/>
            <p:cNvSpPr/>
            <p:nvPr/>
          </p:nvSpPr>
          <p:spPr>
            <a:xfrm>
              <a:off x="13672190" y="7684438"/>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8" name="流程图: 接点 39"/>
            <p:cNvSpPr/>
            <p:nvPr/>
          </p:nvSpPr>
          <p:spPr>
            <a:xfrm>
              <a:off x="10780306" y="7666480"/>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9" name="文本框 28"/>
            <p:cNvSpPr txBox="1"/>
            <p:nvPr/>
          </p:nvSpPr>
          <p:spPr>
            <a:xfrm flipH="1">
              <a:off x="10536142" y="8215081"/>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3</a:t>
              </a:r>
              <a:r>
                <a:rPr lang="zh-CN" altLang="en-US" sz="2800" dirty="0">
                  <a:solidFill>
                    <a:srgbClr val="FFC000"/>
                  </a:solidFill>
                  <a:latin typeface="微软雅黑"/>
                  <a:ea typeface="微软雅黑"/>
                </a:rPr>
                <a:t>年</a:t>
              </a:r>
            </a:p>
          </p:txBody>
        </p:sp>
        <p:sp>
          <p:nvSpPr>
            <p:cNvPr id="30" name="文本框 29"/>
            <p:cNvSpPr txBox="1"/>
            <p:nvPr/>
          </p:nvSpPr>
          <p:spPr>
            <a:xfrm>
              <a:off x="8223931" y="6789463"/>
              <a:ext cx="2213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上市</a:t>
              </a:r>
            </a:p>
          </p:txBody>
        </p:sp>
      </p:gr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2" name="文本框 31"/>
          <p:cNvSpPr txBox="1"/>
          <p:nvPr/>
        </p:nvSpPr>
        <p:spPr>
          <a:xfrm>
            <a:off x="12389282" y="5177240"/>
            <a:ext cx="24303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发布了未来</a:t>
            </a:r>
            <a:endParaRPr lang="en-US" altLang="zh-CN" sz="2800" dirty="0">
              <a:solidFill>
                <a:srgbClr val="FFC000"/>
              </a:solidFill>
              <a:latin typeface="微软雅黑"/>
              <a:ea typeface="微软雅黑"/>
              <a:cs typeface="Segoe UI"/>
            </a:endParaRPr>
          </a:p>
          <a:p>
            <a:pPr algn="ctr"/>
            <a:r>
              <a:rPr lang="zh-CN" altLang="en-US" sz="2800" dirty="0">
                <a:solidFill>
                  <a:srgbClr val="FFC000"/>
                </a:solidFill>
                <a:latin typeface="微软雅黑"/>
                <a:ea typeface="微软雅黑"/>
                <a:cs typeface="Segoe UI"/>
              </a:rPr>
              <a:t>十年规划</a:t>
            </a:r>
          </a:p>
        </p:txBody>
      </p:sp>
      <p:sp>
        <p:nvSpPr>
          <p:cNvPr id="33" name="文本框 32"/>
          <p:cNvSpPr txBox="1"/>
          <p:nvPr/>
        </p:nvSpPr>
        <p:spPr>
          <a:xfrm flipH="1">
            <a:off x="15077984" y="6703227"/>
            <a:ext cx="1463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8</a:t>
            </a:r>
            <a:r>
              <a:rPr lang="zh-CN" altLang="en-US" sz="2800" dirty="0">
                <a:solidFill>
                  <a:srgbClr val="FFC000"/>
                </a:solidFill>
                <a:latin typeface="微软雅黑"/>
                <a:ea typeface="微软雅黑"/>
              </a:rPr>
              <a:t>年</a:t>
            </a:r>
          </a:p>
        </p:txBody>
      </p:sp>
      <p:sp>
        <p:nvSpPr>
          <p:cNvPr id="34" name="流程图: 接点 39"/>
          <p:cNvSpPr/>
          <p:nvPr/>
        </p:nvSpPr>
        <p:spPr>
          <a:xfrm>
            <a:off x="15533794" y="6244147"/>
            <a:ext cx="372516"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35" name="文本框 34"/>
          <p:cNvSpPr txBox="1"/>
          <p:nvPr/>
        </p:nvSpPr>
        <p:spPr>
          <a:xfrm>
            <a:off x="14413079" y="5166339"/>
            <a:ext cx="24303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solidFill>
                  <a:srgbClr val="FFC000"/>
                </a:solidFill>
                <a:latin typeface="微软雅黑"/>
                <a:ea typeface="微软雅黑"/>
                <a:cs typeface="Segoe UI"/>
              </a:rPr>
              <a:t>VR</a:t>
            </a:r>
            <a:endParaRPr lang="zh-CN" altLang="en-US" sz="2800" dirty="0">
              <a:solidFill>
                <a:srgbClr val="FFC000"/>
              </a:solidFill>
              <a:latin typeface="微软雅黑"/>
              <a:ea typeface="微软雅黑"/>
              <a:cs typeface="Segoe UI"/>
            </a:endParaRPr>
          </a:p>
        </p:txBody>
      </p:sp>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让网站有趣比赚钱更重要，有趣和酷是</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的原则。</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50" y="2987675"/>
            <a:ext cx="6520898" cy="3634442"/>
          </a:xfrm>
          <a:prstGeom prst="flowChartPunchedTape">
            <a:avLst/>
          </a:prstGeom>
        </p:spPr>
      </p:pic>
      <p:sp>
        <p:nvSpPr>
          <p:cNvPr id="25" name="Title 1"/>
          <p:cNvSpPr txBox="1">
            <a:spLocks noGrp="1"/>
          </p:cNvSpPr>
          <p:nvPr>
            <p:ph type="body" idx="1"/>
          </p:nvPr>
        </p:nvSpPr>
        <p:spPr>
          <a:xfrm>
            <a:off x="7766050" y="2606676"/>
            <a:ext cx="11658600" cy="8309967"/>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a:solidFill>
                  <a:schemeClr val="bg1"/>
                </a:solidFill>
              </a:rPr>
              <a:t>Facebook</a:t>
            </a:r>
            <a:r>
              <a:rPr lang="zh-CN" altLang="en-US" sz="3600" b="0" dirty="0">
                <a:solidFill>
                  <a:schemeClr val="bg1"/>
                </a:solidFill>
              </a:rPr>
              <a:t>的开发者大会</a:t>
            </a:r>
            <a:endParaRPr lang="en-US" altLang="zh-CN" sz="3600" b="0" dirty="0">
              <a:solidFill>
                <a:schemeClr val="bg1"/>
              </a:solidFill>
            </a:endParaRPr>
          </a:p>
          <a:p>
            <a:pPr>
              <a:lnSpc>
                <a:spcPct val="150000"/>
              </a:lnSpc>
            </a:pPr>
            <a:r>
              <a:rPr lang="en-US" altLang="zh-CN" sz="3600" b="0" dirty="0">
                <a:solidFill>
                  <a:schemeClr val="bg1"/>
                </a:solidFill>
              </a:rPr>
              <a:t>2007</a:t>
            </a:r>
            <a:r>
              <a:rPr lang="zh-CN" altLang="en-US" sz="3600" b="0" dirty="0">
                <a:solidFill>
                  <a:schemeClr val="bg1"/>
                </a:solidFill>
              </a:rPr>
              <a:t>年，为了更好的推广</a:t>
            </a:r>
            <a:r>
              <a:rPr lang="en-US" altLang="zh-CN" sz="3600" b="0" dirty="0">
                <a:solidFill>
                  <a:schemeClr val="bg1"/>
                </a:solidFill>
              </a:rPr>
              <a:t>Facebook</a:t>
            </a:r>
            <a:r>
              <a:rPr lang="zh-CN" altLang="en-US" sz="3600" b="0" dirty="0">
                <a:solidFill>
                  <a:schemeClr val="bg1"/>
                </a:solidFill>
              </a:rPr>
              <a:t>的平台战略，需要举办一场声势浩大的发布会对外宣称自己的想法，这场发布会称为：</a:t>
            </a:r>
            <a:r>
              <a:rPr lang="en-US" altLang="zh-CN" sz="3600" b="0" dirty="0">
                <a:solidFill>
                  <a:schemeClr val="bg1"/>
                </a:solidFill>
              </a:rPr>
              <a:t>F8</a:t>
            </a:r>
            <a:r>
              <a:rPr lang="zh-CN" altLang="en-US" sz="3600" b="0" dirty="0">
                <a:solidFill>
                  <a:schemeClr val="bg1"/>
                </a:solidFill>
              </a:rPr>
              <a:t>开发者大会，以后每年召开一次。</a:t>
            </a: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r>
              <a:rPr lang="zh-CN" altLang="en-US" sz="3600" dirty="0"/>
              <a:t>为啥叫</a:t>
            </a:r>
            <a:r>
              <a:rPr lang="en-US" altLang="zh-CN" sz="3600" dirty="0"/>
              <a:t>F8??</a:t>
            </a: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zh-CN" altLang="en-US" sz="3600" b="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3450" y="3749675"/>
            <a:ext cx="14401800" cy="7199911"/>
          </a:xfrm>
          <a:prstGeom prst="rect">
            <a:avLst/>
          </a:prstGeom>
        </p:spPr>
      </p:pic>
      <p:sp>
        <p:nvSpPr>
          <p:cNvPr id="5" name="文本框 4"/>
          <p:cNvSpPr txBox="1"/>
          <p:nvPr/>
        </p:nvSpPr>
        <p:spPr>
          <a:xfrm>
            <a:off x="662304" y="1781038"/>
            <a:ext cx="19441796" cy="1482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p>
        </p:txBody>
      </p:sp>
      <p:pic>
        <p:nvPicPr>
          <p:cNvPr id="4" name="图片 4"/>
          <p:cNvPicPr>
            <a:picLocks noChangeAspect="1"/>
          </p:cNvPicPr>
          <p:nvPr/>
        </p:nvPicPr>
        <p:blipFill>
          <a:blip r:embed="rId3"/>
          <a:stretch>
            <a:fillRect/>
          </a:stretch>
        </p:blipFill>
        <p:spPr>
          <a:xfrm>
            <a:off x="1005205" y="2759075"/>
            <a:ext cx="16691425" cy="7010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在</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高速发展的过程中，面临着内外各种矛盾和问题，</a:t>
            </a:r>
            <a:r>
              <a:rPr lang="en-US" altLang="zh-CN" sz="3600" dirty="0">
                <a:solidFill>
                  <a:schemeClr val="bg1"/>
                </a:solidFill>
                <a:latin typeface="微软雅黑"/>
                <a:ea typeface="微软雅黑"/>
              </a:rPr>
              <a:t>2018</a:t>
            </a:r>
            <a:r>
              <a:rPr lang="zh-CN" altLang="en-US" sz="3600" dirty="0">
                <a:solidFill>
                  <a:schemeClr val="bg1"/>
                </a:solidFill>
                <a:latin typeface="微软雅黑"/>
                <a:ea typeface="微软雅黑"/>
              </a:rPr>
              <a:t>年隐私门事件全面爆发。</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p>
        </p:txBody>
      </p:sp>
      <p:sp>
        <p:nvSpPr>
          <p:cNvPr id="3" name="文本占位符 2"/>
          <p:cNvSpPr>
            <a:spLocks noGrp="1"/>
          </p:cNvSpPr>
          <p:nvPr>
            <p:ph type="body" idx="1"/>
          </p:nvPr>
        </p:nvSpPr>
        <p:spPr>
          <a:xfrm>
            <a:off x="1005204" y="2759075"/>
            <a:ext cx="18093691" cy="7478970"/>
          </a:xfrm>
        </p:spPr>
        <p:txBody>
          <a:bodyPr/>
          <a:lstStyle/>
          <a:p>
            <a:pPr marL="685800" indent="-685800">
              <a:buFont typeface="Arial" panose="020B0604020202090204" pitchFamily="34" charset="0"/>
              <a:buChar char="•"/>
            </a:pPr>
            <a:r>
              <a:rPr kumimoji="1" lang="zh-CN" altLang="en-US" dirty="0">
                <a:solidFill>
                  <a:srgbClr val="FFC000"/>
                </a:solidFill>
              </a:rPr>
              <a:t>高金梅（</a:t>
            </a:r>
            <a:r>
              <a:rPr kumimoji="1" lang="en-US" altLang="zh-CN" dirty="0">
                <a:solidFill>
                  <a:srgbClr val="FFC000"/>
                </a:solidFill>
              </a:rPr>
              <a:t>G</a:t>
            </a:r>
            <a:r>
              <a:rPr kumimoji="1" lang="zh-CN" altLang="en-US" dirty="0">
                <a:solidFill>
                  <a:srgbClr val="FFC000"/>
                </a:solidFill>
              </a:rPr>
              <a:t>）  </a:t>
            </a:r>
            <a:endParaRPr kumimoji="1" lang="en-US" altLang="zh-CN" dirty="0">
              <a:solidFill>
                <a:srgbClr val="FFC000"/>
              </a:solidFill>
            </a:endParaRPr>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p>
          <a:p>
            <a:pPr marL="685800" indent="-685800">
              <a:buFont typeface="Arial" panose="020B0604020202090204" pitchFamily="34" charset="0"/>
              <a:buChar char="•"/>
            </a:pPr>
            <a:endParaRPr kumimoji="1" lang="en-US" altLang="zh-CN" dirty="0"/>
          </a:p>
          <a:p>
            <a:pPr marL="685800" indent="-685800">
              <a:buFont typeface="Arial" panose="020B0604020202090204" pitchFamily="34" charset="0"/>
              <a:buChar char="•"/>
            </a:pP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营收来源</a:t>
            </a:r>
          </a:p>
        </p:txBody>
      </p:sp>
      <p:sp>
        <p:nvSpPr>
          <p:cNvPr id="5" name="Rectangle 14"/>
          <p:cNvSpPr/>
          <p:nvPr/>
        </p:nvSpPr>
        <p:spPr>
          <a:xfrm>
            <a:off x="9945366" y="3292475"/>
            <a:ext cx="8793484"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5"/>
            <a:ext cx="8467729"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330332" y="4359275"/>
            <a:ext cx="6223459" cy="2971800"/>
            <a:chOff x="1369349" y="3060420"/>
            <a:chExt cx="3810962" cy="1711270"/>
          </a:xfrm>
        </p:grpSpPr>
        <p:sp>
          <p:nvSpPr>
            <p:cNvPr id="9" name="Rectangle 3"/>
            <p:cNvSpPr txBox="1">
              <a:spLocks noChangeArrowheads="1"/>
            </p:cNvSpPr>
            <p:nvPr/>
          </p:nvSpPr>
          <p:spPr bwMode="auto">
            <a:xfrm>
              <a:off x="1442500" y="3429752"/>
              <a:ext cx="3737811" cy="134193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用户在</a:t>
              </a:r>
              <a:r>
                <a:rPr lang="en-US" altLang="zh-CN" sz="2000" dirty="0">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2000" dirty="0" err="1">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会向开发者提取分成，作为平台的服务费；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C000"/>
                  </a:solidFill>
                  <a:latin typeface="微软雅黑" panose="020B0503020204020204" pitchFamily="34" charset="-122"/>
                  <a:ea typeface="微软雅黑" panose="020B0503020204020204" pitchFamily="34" charset="-122"/>
                </a:rPr>
                <a:t>此部分费用进入</a:t>
              </a:r>
              <a:r>
                <a:rPr lang="en-US" altLang="zh-CN" sz="2000" b="1" dirty="0">
                  <a:solidFill>
                    <a:srgbClr val="FFC000"/>
                  </a:solidFill>
                  <a:latin typeface="微软雅黑" panose="020B0503020204020204" pitchFamily="34" charset="-122"/>
                  <a:ea typeface="微软雅黑" panose="020B0503020204020204" pitchFamily="34" charset="-122"/>
                </a:rPr>
                <a:t>2014</a:t>
              </a:r>
              <a:r>
                <a:rPr lang="zh-CN" altLang="en-US" sz="2000" b="1" dirty="0">
                  <a:solidFill>
                    <a:srgbClr val="FFC000"/>
                  </a:solidFill>
                  <a:latin typeface="微软雅黑" panose="020B0503020204020204" pitchFamily="34" charset="-122"/>
                  <a:ea typeface="微软雅黑" panose="020B0503020204020204" pitchFamily="34" charset="-122"/>
                </a:rPr>
                <a:t>年后占比始终低于</a:t>
              </a:r>
              <a:r>
                <a:rPr lang="en-US" altLang="zh-CN" sz="2000" b="1" dirty="0">
                  <a:solidFill>
                    <a:srgbClr val="FFC000"/>
                  </a:solidFill>
                  <a:latin typeface="微软雅黑" panose="020B0503020204020204" pitchFamily="34" charset="-122"/>
                  <a:ea typeface="微软雅黑" panose="020B0503020204020204" pitchFamily="34" charset="-122"/>
                </a:rPr>
                <a:t>10%</a:t>
              </a: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81952" y="4359275"/>
            <a:ext cx="5980895" cy="2816565"/>
            <a:chOff x="1369349" y="3060420"/>
            <a:chExt cx="3810962" cy="2046755"/>
          </a:xfrm>
        </p:grpSpPr>
        <p:sp>
          <p:nvSpPr>
            <p:cNvPr id="13" name="Rectangle 3"/>
            <p:cNvSpPr txBox="1">
              <a:spLocks noChangeArrowheads="1"/>
            </p:cNvSpPr>
            <p:nvPr/>
          </p:nvSpPr>
          <p:spPr bwMode="auto">
            <a:xfrm>
              <a:off x="1442500" y="3429751"/>
              <a:ext cx="3737811" cy="167742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dirty="0"/>
                <a:t>1</a:t>
              </a:r>
              <a:r>
                <a:rPr lang="zh-CN" altLang="en-US" dirty="0"/>
                <a:t>、广告形式，不断丰富，主要售卖展示广告</a:t>
              </a:r>
              <a:endParaRPr lang="en-US" altLang="zh-CN" dirty="0"/>
            </a:p>
            <a:p>
              <a:r>
                <a:rPr lang="en-US" altLang="zh-CN" dirty="0"/>
                <a:t>2</a:t>
              </a:r>
              <a:r>
                <a:rPr lang="zh-CN" altLang="en-US" dirty="0"/>
                <a:t>、广告卖点，借力数据优势，主打精准；</a:t>
              </a:r>
              <a:endParaRPr lang="en-US" altLang="zh-CN" dirty="0"/>
            </a:p>
            <a:p>
              <a:r>
                <a:rPr lang="en-US" altLang="zh-CN" dirty="0"/>
                <a:t>3</a:t>
              </a:r>
              <a:r>
                <a:rPr lang="zh-CN" altLang="en-US" dirty="0"/>
                <a:t>、广告技术，创新投放机制，融入先进的广告理念与技术</a:t>
              </a:r>
              <a:endParaRPr lang="en-US" altLang="zh-CN" dirty="0"/>
            </a:p>
            <a:p>
              <a:r>
                <a:rPr lang="zh-CN" altLang="en-US" b="1" dirty="0">
                  <a:solidFill>
                    <a:srgbClr val="FFC000"/>
                  </a:solidFill>
                </a:rPr>
                <a:t>广告收入比重站稳</a:t>
              </a:r>
              <a:r>
                <a:rPr lang="en-US" altLang="zh-CN" b="1" dirty="0">
                  <a:solidFill>
                    <a:srgbClr val="FFC000"/>
                  </a:solidFill>
                </a:rPr>
                <a:t>90%</a:t>
              </a:r>
            </a:p>
          </p:txBody>
        </p:sp>
        <p:sp>
          <p:nvSpPr>
            <p:cNvPr id="14"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Facebook2017</a:t>
            </a:r>
            <a:r>
              <a:rPr lang="zh-CN" altLang="en-US" sz="6000" dirty="0"/>
              <a:t>年第四季度和全年</a:t>
            </a:r>
            <a:r>
              <a:rPr lang="zh-Hans" altLang="en-US" sz="6000" dirty="0"/>
              <a:t>业绩收入</a:t>
            </a:r>
            <a:endParaRPr lang="zh-CN" altLang="en-US" sz="6000" dirty="0"/>
          </a:p>
        </p:txBody>
      </p:sp>
      <p:pic>
        <p:nvPicPr>
          <p:cNvPr id="4" name="图片 3"/>
          <p:cNvPicPr>
            <a:picLocks noChangeAspect="1"/>
          </p:cNvPicPr>
          <p:nvPr/>
        </p:nvPicPr>
        <p:blipFill>
          <a:blip r:embed="rId3"/>
          <a:stretch>
            <a:fillRect/>
          </a:stretch>
        </p:blipFill>
        <p:spPr>
          <a:xfrm>
            <a:off x="446725" y="2530475"/>
            <a:ext cx="18652170" cy="7246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Facebook2017</a:t>
            </a:r>
            <a:r>
              <a:rPr lang="zh-CN" altLang="en-US" sz="6000" dirty="0"/>
              <a:t>年财报</a:t>
            </a:r>
          </a:p>
        </p:txBody>
      </p:sp>
      <p:pic>
        <p:nvPicPr>
          <p:cNvPr id="3" name="图片 2"/>
          <p:cNvPicPr>
            <a:picLocks noChangeAspect="1"/>
          </p:cNvPicPr>
          <p:nvPr/>
        </p:nvPicPr>
        <p:blipFill>
          <a:blip r:embed="rId3"/>
          <a:stretch>
            <a:fillRect/>
          </a:stretch>
        </p:blipFill>
        <p:spPr>
          <a:xfrm>
            <a:off x="1005204" y="2472539"/>
            <a:ext cx="18093689" cy="80193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愿景</a:t>
            </a:r>
          </a:p>
        </p:txBody>
      </p:sp>
      <p:sp>
        <p:nvSpPr>
          <p:cNvPr id="4" name="文本占位符 3"/>
          <p:cNvSpPr>
            <a:spLocks noGrp="1"/>
          </p:cNvSpPr>
          <p:nvPr>
            <p:ph type="body" idx="1"/>
          </p:nvPr>
        </p:nvSpPr>
        <p:spPr>
          <a:xfrm>
            <a:off x="755650" y="7102475"/>
            <a:ext cx="18093691" cy="2661241"/>
          </a:xfrm>
          <a:prstGeom prst="rect">
            <a:avLst/>
          </a:prstGeom>
        </p:spPr>
        <p:txBody>
          <a:bodyPr wrap="square" anchor="ctr">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2019</a:t>
            </a:r>
            <a:r>
              <a:rPr lang="zh-CN" altLang="en-US" sz="4000" dirty="0">
                <a:solidFill>
                  <a:schemeClr val="bg1"/>
                </a:solidFill>
                <a:latin typeface="微软雅黑" panose="020B0503020204020204" pitchFamily="34" charset="-122"/>
                <a:ea typeface="微软雅黑" panose="020B0503020204020204" pitchFamily="34" charset="-122"/>
              </a:rPr>
              <a:t>年，扎克伯格阐述了公司的未来愿景，</a:t>
            </a:r>
            <a:endParaRPr lang="en-US" altLang="zh-CN" sz="4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4000" dirty="0">
                <a:solidFill>
                  <a:schemeClr val="bg1"/>
                </a:solidFill>
                <a:latin typeface="微软雅黑" panose="020B0503020204020204" pitchFamily="34" charset="-122"/>
                <a:ea typeface="微软雅黑" panose="020B0503020204020204" pitchFamily="34" charset="-122"/>
              </a:rPr>
              <a:t>提出打造“以隐私为核心的交流平台”的新目标，替代了之前 </a:t>
            </a:r>
            <a:r>
              <a:rPr lang="en-US" altLang="zh-CN" sz="4000" dirty="0">
                <a:solidFill>
                  <a:schemeClr val="bg1"/>
                </a:solidFill>
                <a:latin typeface="微软雅黑" panose="020B0503020204020204" pitchFamily="34" charset="-122"/>
                <a:ea typeface="微软雅黑" panose="020B0503020204020204" pitchFamily="34" charset="-122"/>
              </a:rPr>
              <a:t>Facebook </a:t>
            </a:r>
            <a:r>
              <a:rPr lang="zh-CN" altLang="en-US" sz="40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p>
        </p:txBody>
      </p:sp>
      <p:pic>
        <p:nvPicPr>
          <p:cNvPr id="5" name="图片 4"/>
          <p:cNvPicPr>
            <a:picLocks noChangeAspect="1"/>
          </p:cNvPicPr>
          <p:nvPr/>
        </p:nvPicPr>
        <p:blipFill>
          <a:blip r:embed="rId2"/>
          <a:stretch>
            <a:fillRect/>
          </a:stretch>
        </p:blipFill>
        <p:spPr>
          <a:xfrm>
            <a:off x="4773295" y="701675"/>
            <a:ext cx="10058400" cy="59457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p>
        </p:txBody>
      </p:sp>
      <p:grpSp>
        <p:nvGrpSpPr>
          <p:cNvPr id="51" name="组合 50"/>
          <p:cNvGrpSpPr/>
          <p:nvPr/>
        </p:nvGrpSpPr>
        <p:grpSpPr>
          <a:xfrm>
            <a:off x="603250" y="2454275"/>
            <a:ext cx="19050000" cy="8068270"/>
            <a:chOff x="-742486" y="1503514"/>
            <a:chExt cx="13211840" cy="5114116"/>
          </a:xfrm>
        </p:grpSpPr>
        <p:sp>
          <p:nvSpPr>
            <p:cNvPr id="4" name="Oval 9"/>
            <p:cNvSpPr/>
            <p:nvPr/>
          </p:nvSpPr>
          <p:spPr>
            <a:xfrm>
              <a:off x="4440657" y="2263948"/>
              <a:ext cx="3310686" cy="3310685"/>
            </a:xfrm>
            <a:prstGeom prst="ellipse">
              <a:avLst/>
            </a:prstGeom>
            <a:gradFill flip="none" rotWithShape="1">
              <a:gsLst>
                <a:gs pos="0">
                  <a:srgbClr val="2A9995">
                    <a:alpha val="10000"/>
                  </a:srgbClr>
                </a:gs>
                <a:gs pos="100000">
                  <a:srgbClr val="2A9995">
                    <a:alpha val="30000"/>
                  </a:srgbClr>
                </a:gs>
                <a:gs pos="53000">
                  <a:srgbClr val="2A9995">
                    <a:alpha val="20000"/>
                  </a:srgbClr>
                </a:gs>
              </a:gsLst>
              <a:lin ang="16200000" scaled="1"/>
              <a:tileRect/>
            </a:gradFill>
            <a:ln>
              <a:solidFill>
                <a:srgbClr val="2A9995">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aphicFrame>
          <p:nvGraphicFramePr>
            <p:cNvPr id="5" name="Chart 8"/>
            <p:cNvGraphicFramePr/>
            <p:nvPr/>
          </p:nvGraphicFramePr>
          <p:xfrm>
            <a:off x="3279175" y="1935311"/>
            <a:ext cx="5633651" cy="3755766"/>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1"/>
            <p:cNvGrpSpPr/>
            <p:nvPr/>
          </p:nvGrpSpPr>
          <p:grpSpPr>
            <a:xfrm>
              <a:off x="4470796" y="2215133"/>
              <a:ext cx="3250408" cy="3099816"/>
              <a:chOff x="4470796" y="2494533"/>
              <a:chExt cx="3250408" cy="3099816"/>
            </a:xfrm>
          </p:grpSpPr>
          <p:sp>
            <p:nvSpPr>
              <p:cNvPr id="7" name="Oval 30"/>
              <p:cNvSpPr/>
              <p:nvPr/>
            </p:nvSpPr>
            <p:spPr>
              <a:xfrm>
                <a:off x="5074443"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8" name="Oval 31"/>
              <p:cNvSpPr/>
              <p:nvPr/>
            </p:nvSpPr>
            <p:spPr>
              <a:xfrm>
                <a:off x="7041355"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9" name="Oval 33"/>
              <p:cNvSpPr/>
              <p:nvPr/>
            </p:nvSpPr>
            <p:spPr>
              <a:xfrm>
                <a:off x="6057899" y="2494533"/>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0" name="Oval 32"/>
              <p:cNvSpPr/>
              <p:nvPr/>
            </p:nvSpPr>
            <p:spPr>
              <a:xfrm>
                <a:off x="7645002"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1" name="Oval 34"/>
              <p:cNvSpPr/>
              <p:nvPr/>
            </p:nvSpPr>
            <p:spPr>
              <a:xfrm>
                <a:off x="4470796"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nvGrpSpPr>
            <p:cNvPr id="12" name="组合 11"/>
            <p:cNvGrpSpPr/>
            <p:nvPr/>
          </p:nvGrpSpPr>
          <p:grpSpPr>
            <a:xfrm>
              <a:off x="7338732" y="4983563"/>
              <a:ext cx="4215786" cy="800463"/>
              <a:chOff x="7338732" y="4983563"/>
              <a:chExt cx="4215786" cy="800463"/>
            </a:xfrm>
          </p:grpSpPr>
          <p:sp>
            <p:nvSpPr>
              <p:cNvPr id="13" name="Rectangle 3"/>
              <p:cNvSpPr txBox="1">
                <a:spLocks noChangeArrowheads="1"/>
              </p:cNvSpPr>
              <p:nvPr/>
            </p:nvSpPr>
            <p:spPr bwMode="auto">
              <a:xfrm flipH="1">
                <a:off x="7908276" y="5367224"/>
                <a:ext cx="3646242"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最冒险的事就是不冒险</a:t>
                </a:r>
                <a:endParaRPr lang="en-US" altLang="zh-CN" sz="2400" dirty="0"/>
              </a:p>
            </p:txBody>
          </p:sp>
          <p:sp>
            <p:nvSpPr>
              <p:cNvPr id="14" name="TextBox 22"/>
              <p:cNvSpPr txBox="1"/>
              <p:nvPr/>
            </p:nvSpPr>
            <p:spPr>
              <a:xfrm flipH="1">
                <a:off x="7815392" y="4983563"/>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2400" b="1" dirty="0">
                    <a:solidFill>
                      <a:srgbClr val="54D0CA"/>
                    </a:solidFill>
                    <a:latin typeface="Calibri" panose="020F0502020204030204" pitchFamily="34" charset="0"/>
                    <a:ea typeface="微软雅黑"/>
                  </a:rPr>
                  <a:t>敢于冒险</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nvGrpSpPr>
              <p:cNvPr id="15" name="Group 38"/>
              <p:cNvGrpSpPr/>
              <p:nvPr/>
            </p:nvGrpSpPr>
            <p:grpSpPr>
              <a:xfrm>
                <a:off x="7338732" y="5137015"/>
                <a:ext cx="391869" cy="390149"/>
                <a:chOff x="2840038" y="4406900"/>
                <a:chExt cx="723900" cy="720725"/>
              </a:xfrm>
              <a:solidFill>
                <a:srgbClr val="54D0CA"/>
              </a:solidFill>
            </p:grpSpPr>
            <p:sp>
              <p:nvSpPr>
                <p:cNvPr id="16"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7"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8"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9"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0" name="组合 19"/>
            <p:cNvGrpSpPr/>
            <p:nvPr/>
          </p:nvGrpSpPr>
          <p:grpSpPr>
            <a:xfrm>
              <a:off x="-521312" y="4983563"/>
              <a:ext cx="5409633" cy="1634067"/>
              <a:chOff x="-521312" y="4983563"/>
              <a:chExt cx="5409633" cy="1634067"/>
            </a:xfrm>
          </p:grpSpPr>
          <p:sp>
            <p:nvSpPr>
              <p:cNvPr id="21" name="Rectangle 3"/>
              <p:cNvSpPr txBox="1">
                <a:spLocks noChangeArrowheads="1"/>
              </p:cNvSpPr>
              <p:nvPr/>
            </p:nvSpPr>
            <p:spPr bwMode="auto">
              <a:xfrm>
                <a:off x="-521312" y="5367224"/>
                <a:ext cx="4874162" cy="125040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我们认为更加开放的世界是一个更好的设计，人们因此能获得更多信息来做出更好的决定和产生更大的影响。</a:t>
                </a:r>
                <a:endParaRPr lang="en-US" altLang="zh-CN" sz="2400" dirty="0"/>
              </a:p>
            </p:txBody>
          </p:sp>
          <p:sp>
            <p:nvSpPr>
              <p:cNvPr id="22" name="TextBox 15"/>
              <p:cNvSpPr txBox="1"/>
              <p:nvPr/>
            </p:nvSpPr>
            <p:spPr>
              <a:xfrm>
                <a:off x="1981250" y="4983563"/>
                <a:ext cx="2471461" cy="347335"/>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p>
            </p:txBody>
          </p:sp>
          <p:grpSp>
            <p:nvGrpSpPr>
              <p:cNvPr id="23" name="Group 43"/>
              <p:cNvGrpSpPr/>
              <p:nvPr/>
            </p:nvGrpSpPr>
            <p:grpSpPr>
              <a:xfrm>
                <a:off x="4548014" y="5127991"/>
                <a:ext cx="340307" cy="408197"/>
                <a:chOff x="4051300" y="3109913"/>
                <a:chExt cx="628650" cy="754063"/>
              </a:xfrm>
              <a:solidFill>
                <a:srgbClr val="54D0CA"/>
              </a:solidFill>
            </p:grpSpPr>
            <p:sp>
              <p:nvSpPr>
                <p:cNvPr id="24"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5"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6" name="组合 25"/>
            <p:cNvGrpSpPr/>
            <p:nvPr/>
          </p:nvGrpSpPr>
          <p:grpSpPr>
            <a:xfrm>
              <a:off x="-742486" y="3060420"/>
              <a:ext cx="5053076" cy="1217266"/>
              <a:chOff x="-742486" y="3060420"/>
              <a:chExt cx="5053076" cy="1217266"/>
            </a:xfrm>
          </p:grpSpPr>
          <p:sp>
            <p:nvSpPr>
              <p:cNvPr id="27" name="Rectangle 3"/>
              <p:cNvSpPr txBox="1">
                <a:spLocks noChangeArrowheads="1"/>
              </p:cNvSpPr>
              <p:nvPr/>
            </p:nvSpPr>
            <p:spPr bwMode="auto">
              <a:xfrm>
                <a:off x="-742486" y="3444081"/>
                <a:ext cx="4476605"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2400" dirty="0"/>
                  <a:t>Facebook</a:t>
                </a:r>
                <a:r>
                  <a:rPr lang="zh-CN" altLang="en-US" sz="2400" dirty="0"/>
                  <a:t>不是仅仅建立一家公司，它的存在是为了让世界更加开放和互联。</a:t>
                </a:r>
                <a:endParaRPr lang="en-US" altLang="zh-CN" sz="2400" dirty="0"/>
              </a:p>
            </p:txBody>
          </p:sp>
          <p:sp>
            <p:nvSpPr>
              <p:cNvPr id="28" name="TextBox 13"/>
              <p:cNvSpPr txBox="1"/>
              <p:nvPr/>
            </p:nvSpPr>
            <p:spPr>
              <a:xfrm>
                <a:off x="1369349" y="3060420"/>
                <a:ext cx="2471461" cy="39364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p>
            </p:txBody>
          </p:sp>
          <p:grpSp>
            <p:nvGrpSpPr>
              <p:cNvPr id="29" name="组合 28"/>
              <p:cNvGrpSpPr/>
              <p:nvPr/>
            </p:nvGrpSpPr>
            <p:grpSpPr>
              <a:xfrm>
                <a:off x="3911847" y="3247387"/>
                <a:ext cx="398743" cy="323119"/>
                <a:chOff x="3911847" y="3247387"/>
                <a:chExt cx="398743" cy="323119"/>
              </a:xfrm>
            </p:grpSpPr>
            <p:sp>
              <p:nvSpPr>
                <p:cNvPr id="30" name="Freeform 47"/>
                <p:cNvSpPr>
                  <a:spLocks noEditPoints="1"/>
                </p:cNvSpPr>
                <p:nvPr/>
              </p:nvSpPr>
              <p:spPr bwMode="auto">
                <a:xfrm>
                  <a:off x="3911847" y="3247387"/>
                  <a:ext cx="398743" cy="323119"/>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1" name="Freeform 48"/>
                <p:cNvSpPr>
                  <a:spLocks noEditPoints="1"/>
                </p:cNvSpPr>
                <p:nvPr/>
              </p:nvSpPr>
              <p:spPr bwMode="auto">
                <a:xfrm>
                  <a:off x="3953096" y="3366838"/>
                  <a:ext cx="94530" cy="102264"/>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2" name="Freeform 49"/>
                <p:cNvSpPr>
                  <a:spLocks noEditPoints="1"/>
                </p:cNvSpPr>
                <p:nvPr/>
              </p:nvSpPr>
              <p:spPr bwMode="auto">
                <a:xfrm>
                  <a:off x="4063094" y="3367697"/>
                  <a:ext cx="94530" cy="101404"/>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3" name="Freeform 50"/>
                <p:cNvSpPr>
                  <a:spLocks noEditPoints="1"/>
                </p:cNvSpPr>
                <p:nvPr/>
              </p:nvSpPr>
              <p:spPr bwMode="auto">
                <a:xfrm>
                  <a:off x="4172233" y="3358244"/>
                  <a:ext cx="94530" cy="11085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4" name="Rectangle 51"/>
                <p:cNvSpPr>
                  <a:spLocks noChangeArrowheads="1"/>
                </p:cNvSpPr>
                <p:nvPr/>
              </p:nvSpPr>
              <p:spPr bwMode="auto">
                <a:xfrm>
                  <a:off x="3955674" y="3316995"/>
                  <a:ext cx="95389" cy="12031"/>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36" name="组合 35"/>
            <p:cNvGrpSpPr/>
            <p:nvPr/>
          </p:nvGrpSpPr>
          <p:grpSpPr>
            <a:xfrm>
              <a:off x="7957272" y="3079470"/>
              <a:ext cx="4512082" cy="1217266"/>
              <a:chOff x="7957272" y="3079470"/>
              <a:chExt cx="4512082" cy="1217266"/>
            </a:xfrm>
          </p:grpSpPr>
          <p:sp>
            <p:nvSpPr>
              <p:cNvPr id="37" name="Rectangle 3"/>
              <p:cNvSpPr txBox="1">
                <a:spLocks noChangeArrowheads="1"/>
              </p:cNvSpPr>
              <p:nvPr/>
            </p:nvSpPr>
            <p:spPr bwMode="auto">
              <a:xfrm flipH="1">
                <a:off x="8586614" y="3463131"/>
                <a:ext cx="3882740"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快速行动，寻求突破，没有突破就意味着行动还不够快</a:t>
                </a:r>
                <a:endParaRPr lang="en-US" altLang="zh-CN" sz="2400" dirty="0"/>
              </a:p>
            </p:txBody>
          </p:sp>
          <p:sp>
            <p:nvSpPr>
              <p:cNvPr id="38" name="TextBox 19"/>
              <p:cNvSpPr txBox="1"/>
              <p:nvPr/>
            </p:nvSpPr>
            <p:spPr>
              <a:xfrm flipH="1">
                <a:off x="8488969" y="3079470"/>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快读行动</a:t>
                </a:r>
              </a:p>
            </p:txBody>
          </p:sp>
          <p:sp>
            <p:nvSpPr>
              <p:cNvPr id="39" name="Freeform 53"/>
              <p:cNvSpPr>
                <a:spLocks noEditPoints="1"/>
              </p:cNvSpPr>
              <p:nvPr/>
            </p:nvSpPr>
            <p:spPr bwMode="auto">
              <a:xfrm>
                <a:off x="7957272" y="32273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40" name="组合 39"/>
            <p:cNvGrpSpPr/>
            <p:nvPr/>
          </p:nvGrpSpPr>
          <p:grpSpPr>
            <a:xfrm>
              <a:off x="5856379" y="1503514"/>
              <a:ext cx="5332206" cy="800463"/>
              <a:chOff x="5856379" y="1503514"/>
              <a:chExt cx="5332206" cy="800463"/>
            </a:xfrm>
          </p:grpSpPr>
          <p:grpSp>
            <p:nvGrpSpPr>
              <p:cNvPr id="41" name="Group 55"/>
              <p:cNvGrpSpPr/>
              <p:nvPr/>
            </p:nvGrpSpPr>
            <p:grpSpPr>
              <a:xfrm>
                <a:off x="5856379" y="1673218"/>
                <a:ext cx="403040" cy="381555"/>
                <a:chOff x="2835275" y="3127375"/>
                <a:chExt cx="744538" cy="704850"/>
              </a:xfrm>
              <a:solidFill>
                <a:srgbClr val="54D0CA"/>
              </a:solidFill>
            </p:grpSpPr>
            <p:sp>
              <p:nvSpPr>
                <p:cNvPr id="44"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5"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6"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7"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8"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9"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0"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sp>
            <p:nvSpPr>
              <p:cNvPr id="42" name="Rectangle 3"/>
              <p:cNvSpPr txBox="1">
                <a:spLocks noChangeArrowheads="1"/>
              </p:cNvSpPr>
              <p:nvPr/>
            </p:nvSpPr>
            <p:spPr bwMode="auto">
              <a:xfrm flipH="1">
                <a:off x="6450436" y="1887175"/>
                <a:ext cx="4738149"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solidFill>
                      <a:srgbClr val="FFC000"/>
                    </a:solidFill>
                  </a:rPr>
                  <a:t>每个人都善于找寻最大的问题并解决它们。</a:t>
                </a:r>
                <a:endParaRPr lang="en-US" altLang="zh-CN" sz="2400" dirty="0">
                  <a:solidFill>
                    <a:srgbClr val="FFC000"/>
                  </a:solidFill>
                </a:endParaRPr>
              </a:p>
            </p:txBody>
          </p:sp>
          <p:sp>
            <p:nvSpPr>
              <p:cNvPr id="43" name="TextBox 66"/>
              <p:cNvSpPr txBox="1"/>
              <p:nvPr/>
            </p:nvSpPr>
            <p:spPr>
              <a:xfrm flipH="1">
                <a:off x="6355369" y="1503514"/>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en-US" altLang="zh-CN" sz="6000" dirty="0"/>
              <a:t>Facebook</a:t>
            </a:r>
            <a:r>
              <a:rPr lang="zh-CN" altLang="en-US" sz="6000" dirty="0"/>
              <a:t>人才观</a:t>
            </a:r>
          </a:p>
        </p:txBody>
      </p:sp>
      <p:sp>
        <p:nvSpPr>
          <p:cNvPr id="3" name="文本占位符 2"/>
          <p:cNvSpPr>
            <a:spLocks noGrp="1"/>
          </p:cNvSpPr>
          <p:nvPr>
            <p:ph type="body" idx="1"/>
          </p:nvPr>
        </p:nvSpPr>
        <p:spPr>
          <a:xfrm>
            <a:off x="1005205" y="2911475"/>
            <a:ext cx="7370446" cy="553998"/>
          </a:xfrm>
        </p:spPr>
        <p:txBody>
          <a:bodyPr/>
          <a:lstStyle/>
          <a:p>
            <a:r>
              <a:rPr lang="en-US" altLang="zh-CN" sz="3600" dirty="0"/>
              <a:t>1</a:t>
            </a:r>
            <a:r>
              <a:rPr lang="zh-CN" altLang="en-US" sz="3600" dirty="0"/>
              <a:t>、自驱力。</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4198" y="1387475"/>
            <a:ext cx="7561897" cy="5671423"/>
          </a:xfrm>
          <a:prstGeom prst="rect">
            <a:avLst/>
          </a:prstGeom>
        </p:spPr>
      </p:pic>
      <p:sp>
        <p:nvSpPr>
          <p:cNvPr id="7" name="文本占位符 2"/>
          <p:cNvSpPr txBox="1"/>
          <p:nvPr/>
        </p:nvSpPr>
        <p:spPr>
          <a:xfrm>
            <a:off x="967225" y="4046118"/>
            <a:ext cx="7370446"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2</a:t>
            </a:r>
            <a:r>
              <a:rPr lang="zh-CN" altLang="en-US" dirty="0"/>
              <a:t>、创造力</a:t>
            </a:r>
          </a:p>
        </p:txBody>
      </p:sp>
      <p:sp>
        <p:nvSpPr>
          <p:cNvPr id="9" name="文本占位符 2"/>
          <p:cNvSpPr txBox="1"/>
          <p:nvPr/>
        </p:nvSpPr>
        <p:spPr>
          <a:xfrm>
            <a:off x="967224" y="5303800"/>
            <a:ext cx="8551425"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3</a:t>
            </a:r>
            <a:r>
              <a:rPr lang="zh-CN" altLang="en-US" dirty="0"/>
              <a:t>、培育一种无所畏惧而不是畏惧的文化。</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r>
              <a:rPr lang="zh-CN" altLang="en-US" dirty="0"/>
              <a:t>黑客文化</a:t>
            </a:r>
          </a:p>
        </p:txBody>
      </p:sp>
      <p:sp>
        <p:nvSpPr>
          <p:cNvPr id="3" name="文本占位符 2"/>
          <p:cNvSpPr>
            <a:spLocks noGrp="1"/>
          </p:cNvSpPr>
          <p:nvPr>
            <p:ph type="body" idx="1"/>
          </p:nvPr>
        </p:nvSpPr>
        <p:spPr>
          <a:xfrm>
            <a:off x="374650" y="2759075"/>
            <a:ext cx="19278600" cy="2492990"/>
          </a:xfrm>
        </p:spPr>
        <p:txBody>
          <a:bodyPr/>
          <a:lstStyle/>
          <a:p>
            <a:pPr algn="ctr">
              <a:lnSpc>
                <a:spcPct val="150000"/>
              </a:lnSpc>
            </a:pPr>
            <a:r>
              <a:rPr lang="zh-CN" altLang="en-US" dirty="0">
                <a:solidFill>
                  <a:srgbClr val="FFC000"/>
                </a:solidFill>
              </a:rPr>
              <a:t>所有的信息都应该是自由传播的。</a:t>
            </a:r>
            <a:endParaRPr lang="en-US" altLang="zh-CN" dirty="0">
              <a:solidFill>
                <a:srgbClr val="FFC000"/>
              </a:solidFill>
            </a:endParaRPr>
          </a:p>
          <a:p>
            <a:pPr algn="ctr">
              <a:lnSpc>
                <a:spcPct val="150000"/>
              </a:lnSpc>
            </a:pPr>
            <a:r>
              <a:rPr lang="en-US" altLang="zh-CN" dirty="0">
                <a:solidFill>
                  <a:srgbClr val="FFC000"/>
                </a:solidFill>
              </a:rPr>
              <a:t>                            --</a:t>
            </a:r>
            <a:r>
              <a:rPr lang="zh-CN" altLang="en-US" dirty="0">
                <a:solidFill>
                  <a:srgbClr val="FFC000"/>
                </a:solidFill>
              </a:rPr>
              <a:t>史蒂芬</a:t>
            </a:r>
            <a:r>
              <a:rPr lang="en-US" altLang="zh-CN" dirty="0">
                <a:solidFill>
                  <a:srgbClr val="FFC000"/>
                </a:solidFill>
              </a:rPr>
              <a:t>·</a:t>
            </a:r>
            <a:r>
              <a:rPr lang="zh-CN" altLang="en-US" dirty="0">
                <a:solidFill>
                  <a:srgbClr val="FFC000"/>
                </a:solidFill>
              </a:rPr>
              <a:t>列维 </a:t>
            </a:r>
            <a:r>
              <a:rPr lang="en-US" altLang="zh-CN" dirty="0">
                <a:solidFill>
                  <a:srgbClr val="FFC000"/>
                </a:solidFill>
              </a:rPr>
              <a:t>《</a:t>
            </a:r>
            <a:r>
              <a:rPr lang="zh-CN" altLang="en-US" dirty="0">
                <a:solidFill>
                  <a:srgbClr val="FFC000"/>
                </a:solidFill>
              </a:rPr>
              <a:t>黑客：计算机革命的英雄</a:t>
            </a:r>
            <a:r>
              <a:rPr lang="en-US" altLang="zh-CN" dirty="0">
                <a:solidFill>
                  <a:srgbClr val="FFC000"/>
                </a:solidFill>
              </a:rPr>
              <a:t>》</a:t>
            </a:r>
            <a:endParaRPr lang="zh-CN" altLang="en-US" dirty="0">
              <a:solidFill>
                <a:srgbClr val="FFC000"/>
              </a:solidFill>
            </a:endParaRPr>
          </a:p>
        </p:txBody>
      </p:sp>
      <p:sp>
        <p:nvSpPr>
          <p:cNvPr id="4" name="文本占位符 2"/>
          <p:cNvSpPr txBox="1"/>
          <p:nvPr/>
        </p:nvSpPr>
        <p:spPr>
          <a:xfrm>
            <a:off x="2010409" y="5847060"/>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黑客的驱动力不是偷窃和破坏，而是学习和创造。</a:t>
            </a:r>
          </a:p>
        </p:txBody>
      </p:sp>
      <p:sp>
        <p:nvSpPr>
          <p:cNvPr id="5" name="文本占位符 2"/>
          <p:cNvSpPr txBox="1"/>
          <p:nvPr/>
        </p:nvSpPr>
        <p:spPr>
          <a:xfrm>
            <a:off x="2010408" y="7259479"/>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黑客文化是一种持续改进和衍变创新的做事方法。</a:t>
            </a:r>
          </a:p>
        </p:txBody>
      </p:sp>
      <p:sp>
        <p:nvSpPr>
          <p:cNvPr id="6" name="文本占位符 2"/>
          <p:cNvSpPr txBox="1"/>
          <p:nvPr/>
        </p:nvSpPr>
        <p:spPr>
          <a:xfrm>
            <a:off x="2004058" y="8685471"/>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t>Facebook</a:t>
            </a:r>
            <a:r>
              <a:rPr lang="zh-CN" altLang="en-US" kern="0" dirty="0"/>
              <a:t>在整个产品开发过程中，</a:t>
            </a:r>
            <a:r>
              <a:rPr lang="zh-CN" altLang="en-US" kern="0" dirty="0">
                <a:solidFill>
                  <a:srgbClr val="FFC000"/>
                </a:solidFill>
              </a:rPr>
              <a:t>工程师和产品经理</a:t>
            </a:r>
            <a:r>
              <a:rPr lang="zh-CN" altLang="en-US" kern="0" dirty="0"/>
              <a:t>所起的主导作用是</a:t>
            </a:r>
            <a:r>
              <a:rPr lang="en-US" altLang="zh-CN" kern="0" dirty="0">
                <a:solidFill>
                  <a:srgbClr val="FFC000"/>
                </a:solidFill>
              </a:rPr>
              <a:t>60:40</a:t>
            </a:r>
            <a:r>
              <a:rPr lang="zh-CN" altLang="en-US" kern="0" dirty="0"/>
              <a:t>，对于后台系统则几乎是</a:t>
            </a:r>
            <a:r>
              <a:rPr lang="en-US" altLang="zh-CN" kern="0" dirty="0">
                <a:solidFill>
                  <a:srgbClr val="FFC000"/>
                </a:solidFill>
              </a:rPr>
              <a:t>100:0</a:t>
            </a:r>
            <a:endParaRPr lang="zh-CN" altLang="en-US" kern="0" dirty="0">
              <a:solidFill>
                <a:srgbClr val="FFC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p>
        </p:txBody>
      </p:sp>
      <p:sp>
        <p:nvSpPr>
          <p:cNvPr id="9" name="Title 1"/>
          <p:cNvSpPr txBox="1"/>
          <p:nvPr/>
        </p:nvSpPr>
        <p:spPr>
          <a:xfrm>
            <a:off x="665481" y="2183720"/>
            <a:ext cx="1943226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r>
              <a:rPr lang="en-US" altLang="zh-CN" dirty="0"/>
              <a:t>-&gt; </a:t>
            </a:r>
            <a:r>
              <a:rPr lang="zh-CN" altLang="en-US" dirty="0"/>
              <a:t>迅猛而动，稳定架构</a:t>
            </a:r>
            <a:endParaRPr lang="en-US" altLang="zh-CN" dirty="0"/>
          </a:p>
          <a:p>
            <a:r>
              <a:rPr lang="en-US" altLang="zh-CN" dirty="0">
                <a:solidFill>
                  <a:schemeClr val="bg1"/>
                </a:solidFill>
              </a:rPr>
              <a:t>Move Fast</a:t>
            </a:r>
            <a:r>
              <a:rPr lang="zh-CN" altLang="en-US" dirty="0">
                <a:solidFill>
                  <a:schemeClr val="bg1"/>
                </a:solidFill>
              </a:rPr>
              <a:t> </a:t>
            </a:r>
            <a:r>
              <a:rPr lang="en-US" altLang="zh-CN" dirty="0">
                <a:solidFill>
                  <a:schemeClr val="bg1"/>
                </a:solidFill>
              </a:rPr>
              <a:t>and Break Things-&gt;Move Fast With Stable Infra</a:t>
            </a:r>
            <a:endParaRPr lang="en-US" dirty="0">
              <a:solidFill>
                <a:schemeClr val="bg1"/>
              </a:solidFill>
            </a:endParaRPr>
          </a:p>
        </p:txBody>
      </p:sp>
      <p:sp>
        <p:nvSpPr>
          <p:cNvPr id="11" name="Title 1"/>
          <p:cNvSpPr txBox="1"/>
          <p:nvPr/>
        </p:nvSpPr>
        <p:spPr>
          <a:xfrm>
            <a:off x="374650" y="7475012"/>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“代码胜于雄辩”</a:t>
            </a:r>
            <a:endParaRPr lang="en-US" altLang="zh-CN" sz="5400" dirty="0"/>
          </a:p>
          <a:p>
            <a:r>
              <a:rPr lang="en-US" sz="5400" dirty="0"/>
              <a:t> </a:t>
            </a:r>
            <a:r>
              <a:rPr lang="en-US" sz="5400" dirty="0">
                <a:solidFill>
                  <a:schemeClr val="bg1"/>
                </a:solidFill>
              </a:rPr>
              <a:t>Code Wins Arguments</a:t>
            </a:r>
          </a:p>
        </p:txBody>
      </p:sp>
      <p:pic>
        <p:nvPicPr>
          <p:cNvPr id="4" name="图片 3"/>
          <p:cNvPicPr>
            <a:picLocks noChangeAspect="1"/>
          </p:cNvPicPr>
          <p:nvPr/>
        </p:nvPicPr>
        <p:blipFill>
          <a:blip r:embed="rId3"/>
          <a:stretch>
            <a:fillRect/>
          </a:stretch>
        </p:blipFill>
        <p:spPr>
          <a:xfrm>
            <a:off x="12021465" y="5218514"/>
            <a:ext cx="7077430" cy="4555075"/>
          </a:xfrm>
          <a:prstGeom prst="flowChartAlternateProcess">
            <a:avLst/>
          </a:prstGeom>
        </p:spPr>
      </p:pic>
      <p:sp>
        <p:nvSpPr>
          <p:cNvPr id="12" name="Title 1"/>
          <p:cNvSpPr txBox="1"/>
          <p:nvPr/>
        </p:nvSpPr>
        <p:spPr>
          <a:xfrm>
            <a:off x="374650" y="5083841"/>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“完成胜于完美</a:t>
            </a:r>
            <a:r>
              <a:rPr lang="en-US" altLang="zh-CN" sz="5400" dirty="0"/>
              <a:t>”</a:t>
            </a:r>
          </a:p>
          <a:p>
            <a:r>
              <a:rPr lang="zh-CN" altLang="en-US" sz="5400" dirty="0"/>
              <a:t> </a:t>
            </a:r>
            <a:r>
              <a:rPr lang="en-US" altLang="zh-CN" sz="5400" dirty="0">
                <a:solidFill>
                  <a:schemeClr val="bg1"/>
                </a:solidFill>
              </a:rPr>
              <a:t>Done is better than perfect</a:t>
            </a:r>
            <a:r>
              <a:rPr lang="zh-CN" altLang="en-US" sz="5400" dirty="0"/>
              <a:t>”</a:t>
            </a:r>
            <a:endParaRPr lang="en-US" sz="5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35474" t="33799" r="3364"/>
          <a:stretch>
            <a:fillRect/>
          </a:stretch>
        </p:blipFill>
        <p:spPr>
          <a:xfrm>
            <a:off x="374650" y="5654675"/>
            <a:ext cx="5267407" cy="3792214"/>
          </a:xfrm>
          <a:prstGeom prst="teardrop">
            <a:avLst/>
          </a:prstGeom>
        </p:spPr>
      </p:pic>
      <p:sp>
        <p:nvSpPr>
          <p:cNvPr id="8" name="矩形 7"/>
          <p:cNvSpPr/>
          <p:nvPr/>
        </p:nvSpPr>
        <p:spPr>
          <a:xfrm>
            <a:off x="6256737" y="5632450"/>
            <a:ext cx="12842158" cy="3785652"/>
          </a:xfrm>
          <a:prstGeom prst="rect">
            <a:avLst/>
          </a:prstGeom>
        </p:spPr>
        <p:txBody>
          <a:bodyPr wrap="square">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，并在一栋公司建筑上张贴“黑客公司”的标志。而黑客马拉松也是</a:t>
            </a:r>
            <a:r>
              <a:rPr lang="en-US" altLang="zh-CN" sz="4000" dirty="0">
                <a:solidFill>
                  <a:schemeClr val="bg1"/>
                </a:solidFill>
                <a:latin typeface="微软雅黑" panose="020B0503020204020204" pitchFamily="34" charset="-122"/>
                <a:ea typeface="微软雅黑" panose="020B0503020204020204" pitchFamily="34" charset="-122"/>
              </a:rPr>
              <a:t>Fac</a:t>
            </a:r>
            <a:r>
              <a:rPr lang="en-US" altLang="zh-Hans" sz="4000" dirty="0">
                <a:solidFill>
                  <a:schemeClr val="bg1"/>
                </a:solidFill>
                <a:latin typeface="微软雅黑" panose="020B0503020204020204" pitchFamily="34" charset="-122"/>
                <a:ea typeface="微软雅黑" panose="020B0503020204020204" pitchFamily="34" charset="-122"/>
              </a:rPr>
              <a:t>e</a:t>
            </a:r>
            <a:r>
              <a:rPr lang="en-US" altLang="zh-CN" sz="4000" dirty="0">
                <a:solidFill>
                  <a:schemeClr val="bg1"/>
                </a:solidFill>
                <a:latin typeface="微软雅黑" panose="020B0503020204020204" pitchFamily="34" charset="-122"/>
                <a:ea typeface="微软雅黑" panose="020B0503020204020204" pitchFamily="34" charset="-122"/>
              </a:rPr>
              <a:t>book</a:t>
            </a:r>
            <a:r>
              <a:rPr lang="zh-CN" altLang="en-US" sz="4000" dirty="0">
                <a:solidFill>
                  <a:schemeClr val="bg1"/>
                </a:solidFill>
                <a:latin typeface="微软雅黑" panose="020B0503020204020204" pitchFamily="34" charset="-122"/>
                <a:ea typeface="微软雅黑" panose="020B0503020204020204" pitchFamily="34" charset="-122"/>
              </a:rPr>
              <a:t>的重大传统。</a:t>
            </a: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定期举办黑客马拉松。</a:t>
            </a: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是一家将黑客之道写入公司基因的公司</a:t>
            </a:r>
            <a:r>
              <a:rPr lang="en-US" altLang="zh-CN" sz="4400" dirty="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p>
          <a:p>
            <a:endParaRPr kumimoji="1" lang="zh-CN" altLang="en-US" dirty="0"/>
          </a:p>
        </p:txBody>
      </p:sp>
      <p:pic>
        <p:nvPicPr>
          <p:cNvPr id="4" name="图片 3"/>
          <p:cNvPicPr>
            <a:picLocks noChangeAspect="1"/>
          </p:cNvPicPr>
          <p:nvPr/>
        </p:nvPicPr>
        <p:blipFill>
          <a:blip r:embed="rId2"/>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4" y="1082675"/>
            <a:ext cx="18093690" cy="923330"/>
          </a:xfrm>
        </p:spPr>
        <p:txBody>
          <a:bodyPr wrap="square" lIns="0" tIns="0" rIns="0" bIns="0">
            <a:spAutoFit/>
          </a:bodyPr>
          <a:lstStyle/>
          <a:p>
            <a:r>
              <a:rPr lang="zh-CN" altLang="en-US" sz="6000" dirty="0"/>
              <a:t>黑客马拉松（</a:t>
            </a:r>
            <a:r>
              <a:rPr lang="en-US" altLang="zh-CN" sz="6000" dirty="0"/>
              <a:t>Hackathon</a:t>
            </a:r>
            <a:r>
              <a:rPr lang="zh-CN" altLang="en-US" sz="6000" dirty="0"/>
              <a:t>）</a:t>
            </a:r>
          </a:p>
        </p:txBody>
      </p:sp>
      <p:sp>
        <p:nvSpPr>
          <p:cNvPr id="4" name="Title 1"/>
          <p:cNvSpPr txBox="1">
            <a:spLocks noGrp="1"/>
          </p:cNvSpPr>
          <p:nvPr>
            <p:ph type="body" idx="1"/>
          </p:nvPr>
        </p:nvSpPr>
        <p:spPr>
          <a:xfrm>
            <a:off x="1005204" y="2961852"/>
            <a:ext cx="14838046"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a:solidFill>
                  <a:schemeClr val="bg1"/>
                </a:solidFill>
              </a:rPr>
              <a:t>在黑客马拉松进行中的每一刻</a:t>
            </a:r>
            <a:r>
              <a:rPr lang="zh-CN" altLang="en-US" sz="3600" b="0" dirty="0"/>
              <a:t>，每个人</a:t>
            </a:r>
            <a:r>
              <a:rPr lang="zh-CN" altLang="en-US" sz="3600" dirty="0"/>
              <a:t>只对自己的兴趣负责</a:t>
            </a:r>
            <a:r>
              <a:rPr lang="zh-CN" altLang="en-US" sz="3600" b="0" dirty="0"/>
              <a:t>。</a:t>
            </a:r>
            <a:endParaRPr lang="en-US" altLang="zh-CN" sz="3600" b="0" dirty="0"/>
          </a:p>
          <a:p>
            <a:pPr fontAlgn="base">
              <a:lnSpc>
                <a:spcPct val="150000"/>
              </a:lnSpc>
            </a:pPr>
            <a:r>
              <a:rPr lang="zh-CN" altLang="en-US" sz="3600" b="0" dirty="0"/>
              <a:t>黑客马拉松是释放想象力的狂欢。实际上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endParaRPr lang="en-US" altLang="zh-CN" sz="3600" b="0" dirty="0"/>
          </a:p>
          <a:p>
            <a:pPr fontAlgn="base">
              <a:lnSpc>
                <a:spcPct val="150000"/>
              </a:lnSpc>
            </a:pPr>
            <a:r>
              <a:rPr lang="en-US" altLang="zh-CN" sz="3600" b="0" dirty="0"/>
              <a:t>                                                                  ---</a:t>
            </a:r>
            <a:r>
              <a:rPr lang="zh-CN" altLang="en-US" sz="3600" b="0" dirty="0"/>
              <a:t>王淮</a:t>
            </a:r>
            <a:endParaRPr lang="en-US" altLang="zh-CN" sz="3600" b="0" dirty="0"/>
          </a:p>
          <a:p>
            <a:pPr fontAlgn="base">
              <a:lnSpc>
                <a:spcPct val="150000"/>
              </a:lnSpc>
            </a:pPr>
            <a:r>
              <a:rPr lang="zh-CN" altLang="en-US" sz="3600" b="0" dirty="0">
                <a:solidFill>
                  <a:schemeClr val="bg1"/>
                </a:solidFill>
              </a:rPr>
              <a:t>尽管只以释放想象力为目的，但实际上，</a:t>
            </a:r>
            <a:r>
              <a:rPr lang="en-US" altLang="zh-CN" sz="3600" b="0" dirty="0">
                <a:solidFill>
                  <a:schemeClr val="bg1"/>
                </a:solidFill>
              </a:rPr>
              <a:t>Facebook</a:t>
            </a:r>
            <a:r>
              <a:rPr lang="zh-CN" altLang="en-US" sz="3600" b="0" dirty="0">
                <a:solidFill>
                  <a:schemeClr val="bg1"/>
                </a:solidFill>
              </a:rPr>
              <a:t>的很多重要产品，比如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编译器等</a:t>
            </a:r>
            <a:r>
              <a:rPr lang="zh-CN" altLang="en-US" sz="3600" b="0" dirty="0">
                <a:solidFill>
                  <a:schemeClr val="bg1"/>
                </a:solidFill>
              </a:rPr>
              <a:t>都是在这样的狂欢中产生的。</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673" y="473075"/>
            <a:ext cx="3528384" cy="3770960"/>
          </a:xfrm>
          <a:prstGeom prst="verticalScroll">
            <a:avLst/>
          </a:prstGeom>
        </p:spPr>
      </p:pic>
      <p:pic>
        <p:nvPicPr>
          <p:cNvPr id="5" name="图片 4"/>
          <p:cNvPicPr>
            <a:picLocks noChangeAspect="1"/>
          </p:cNvPicPr>
          <p:nvPr/>
        </p:nvPicPr>
        <p:blipFill>
          <a:blip r:embed="rId4"/>
          <a:stretch>
            <a:fillRect/>
          </a:stretch>
        </p:blipFill>
        <p:spPr>
          <a:xfrm>
            <a:off x="16376650" y="7110247"/>
            <a:ext cx="2207260" cy="335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279650" y="3673475"/>
            <a:ext cx="15316200" cy="1231106"/>
          </a:xfrm>
        </p:spPr>
        <p:txBody>
          <a:bodyPr wrap="square" lIns="0" tIns="0" rIns="0" bIns="0">
            <a:spAutoFit/>
          </a:bodyPr>
          <a:lstStyle/>
          <a:p>
            <a:r>
              <a:rPr kumimoji="1" lang="zh-CN" altLang="en-US" sz="8000" dirty="0"/>
              <a:t>三、</a:t>
            </a:r>
            <a:r>
              <a:rPr kumimoji="1" lang="en-US" altLang="zh-CN" sz="8000" dirty="0"/>
              <a:t>Facebook</a:t>
            </a:r>
            <a:r>
              <a:rPr kumimoji="1" lang="zh-CN" altLang="en-US" sz="8000" dirty="0"/>
              <a:t>的管理</a:t>
            </a:r>
            <a:r>
              <a:rPr kumimoji="1" lang="en-US" altLang="zh-CN" sz="8000" dirty="0"/>
              <a:t>/</a:t>
            </a:r>
            <a:r>
              <a:rPr kumimoji="1" lang="zh-CN" altLang="en-US" sz="8000" dirty="0"/>
              <a:t>工程实践</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997"/>
          </a:xfrm>
        </p:spPr>
        <p:txBody>
          <a:bodyPr/>
          <a:lstStyle/>
          <a:p>
            <a:r>
              <a:rPr lang="zh-CN" altLang="en-US" sz="5400" dirty="0"/>
              <a:t>开发人员全栈</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8650" y="3597275"/>
            <a:ext cx="10467795" cy="7108284"/>
          </a:xfrm>
          <a:prstGeom prst="rect">
            <a:avLst/>
          </a:prstGeom>
        </p:spPr>
      </p:pic>
      <p:sp>
        <p:nvSpPr>
          <p:cNvPr id="5" name="Text Placeholder 2"/>
          <p:cNvSpPr txBox="1"/>
          <p:nvPr/>
        </p:nvSpPr>
        <p:spPr>
          <a:xfrm>
            <a:off x="1005205" y="1852484"/>
            <a:ext cx="19881850" cy="9233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4000" b="1" kern="0" dirty="0">
                <a:solidFill>
                  <a:srgbClr val="FFC000"/>
                </a:solidFill>
                <a:latin typeface="微软雅黑" panose="020B0503020204020204" pitchFamily="34" charset="-122"/>
                <a:ea typeface="微软雅黑" panose="020B0503020204020204" pitchFamily="34" charset="-122"/>
              </a:rPr>
              <a:t>云技术尤其是</a:t>
            </a:r>
            <a:r>
              <a:rPr lang="en-US" altLang="zh-CN" sz="4000" b="1" kern="0" dirty="0" err="1">
                <a:solidFill>
                  <a:srgbClr val="FFC000"/>
                </a:solidFill>
                <a:latin typeface="微软雅黑" panose="020B0503020204020204" pitchFamily="34" charset="-122"/>
                <a:ea typeface="微软雅黑" panose="020B0503020204020204" pitchFamily="34" charset="-122"/>
              </a:rPr>
              <a:t>Docker</a:t>
            </a:r>
            <a:r>
              <a:rPr lang="zh-CN" altLang="en-US" sz="4000" b="1" kern="0" dirty="0">
                <a:solidFill>
                  <a:srgbClr val="FFC000"/>
                </a:solidFill>
                <a:latin typeface="微软雅黑" panose="020B0503020204020204" pitchFamily="34" charset="-122"/>
                <a:ea typeface="微软雅黑" panose="020B0503020204020204" pitchFamily="34" charset="-122"/>
              </a:rPr>
              <a:t>和</a:t>
            </a:r>
            <a:r>
              <a:rPr lang="en-US" altLang="zh-CN" sz="4000" b="1" kern="0" dirty="0" err="1">
                <a:solidFill>
                  <a:srgbClr val="FFC000"/>
                </a:solidFill>
                <a:latin typeface="微软雅黑" panose="020B0503020204020204" pitchFamily="34" charset="-122"/>
                <a:ea typeface="微软雅黑" panose="020B0503020204020204" pitchFamily="34" charset="-122"/>
              </a:rPr>
              <a:t>Kubernetes</a:t>
            </a:r>
            <a:r>
              <a:rPr lang="zh-CN" altLang="en-US" sz="4000" b="1" kern="0" dirty="0">
                <a:solidFill>
                  <a:srgbClr val="FFC000"/>
                </a:solidFill>
                <a:latin typeface="微软雅黑" panose="020B0503020204020204" pitchFamily="34" charset="-122"/>
                <a:ea typeface="微软雅黑" panose="020B0503020204020204" pitchFamily="34" charset="-122"/>
              </a:rPr>
              <a:t>的流行，使得越来越多的底层运维工作被自动化。</a:t>
            </a:r>
            <a:endParaRPr lang="zh-CN" altLang="en-US" sz="4000" b="1"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6" name="Text Placeholder 2"/>
          <p:cNvSpPr txBox="1"/>
          <p:nvPr/>
        </p:nvSpPr>
        <p:spPr>
          <a:xfrm>
            <a:off x="13190855" y="5502275"/>
            <a:ext cx="6644640" cy="387794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solidFill>
                  <a:srgbClr val="FFC000"/>
                </a:solidFill>
              </a:rPr>
              <a:t>Tips</a:t>
            </a:r>
            <a:r>
              <a:rPr lang="zh-CN" altLang="en-US" sz="2800" kern="0" dirty="0">
                <a:solidFill>
                  <a:srgbClr val="FFC000"/>
                </a:solidFill>
              </a:rPr>
              <a:t>：如何落地</a:t>
            </a:r>
            <a:r>
              <a:rPr lang="en-US" altLang="zh-CN" sz="2800" kern="0" dirty="0" err="1">
                <a:solidFill>
                  <a:srgbClr val="FFC000"/>
                </a:solidFill>
              </a:rPr>
              <a:t>DevOps</a:t>
            </a:r>
            <a:r>
              <a:rPr lang="zh-CN" altLang="en-US" sz="2800" kern="0" dirty="0">
                <a:solidFill>
                  <a:srgbClr val="FFC000"/>
                </a:solidFill>
              </a:rPr>
              <a:t>？</a:t>
            </a:r>
            <a:endParaRPr lang="en-US" altLang="zh-CN" sz="2800" kern="0" dirty="0">
              <a:solidFill>
                <a:srgbClr val="FFC000"/>
              </a:solidFill>
            </a:endParaRPr>
          </a:p>
          <a:p>
            <a:pPr>
              <a:lnSpc>
                <a:spcPct val="150000"/>
              </a:lnSpc>
            </a:pPr>
            <a:r>
              <a:rPr lang="zh-CN" altLang="en-US" sz="2800" kern="0" dirty="0">
                <a:solidFill>
                  <a:srgbClr val="FFC000"/>
                </a:solidFill>
              </a:rPr>
              <a:t>从人出发，然后是流程，最后才是工具。</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、对团队目标达成共识，并重新定义职责；</a:t>
            </a:r>
            <a:endParaRPr lang="en-US" altLang="zh-CN" sz="2800" kern="0" dirty="0">
              <a:solidFill>
                <a:srgbClr val="FFC000"/>
              </a:solidFill>
            </a:endParaRPr>
          </a:p>
          <a:p>
            <a:pPr>
              <a:lnSpc>
                <a:spcPct val="150000"/>
              </a:lnSpc>
            </a:pPr>
            <a:r>
              <a:rPr lang="en-US" altLang="zh-CN" sz="2800" kern="0" dirty="0">
                <a:solidFill>
                  <a:srgbClr val="FFC000"/>
                </a:solidFill>
              </a:rPr>
              <a:t>2</a:t>
            </a:r>
            <a:r>
              <a:rPr lang="zh-CN" altLang="en-US" sz="2800" kern="0" dirty="0">
                <a:solidFill>
                  <a:srgbClr val="FFC000"/>
                </a:solidFill>
              </a:rPr>
              <a:t>、设计</a:t>
            </a:r>
            <a:r>
              <a:rPr lang="en-US" altLang="zh-CN" sz="2800" kern="0" dirty="0">
                <a:solidFill>
                  <a:srgbClr val="FFC000"/>
                </a:solidFill>
              </a:rPr>
              <a:t>CI,CD</a:t>
            </a:r>
            <a:r>
              <a:rPr lang="zh-CN" altLang="en-US" sz="2800" kern="0" dirty="0">
                <a:solidFill>
                  <a:srgbClr val="FFC000"/>
                </a:solidFill>
              </a:rPr>
              <a:t>快速反馈，以及团队沟通等流程。</a:t>
            </a:r>
            <a:endParaRPr lang="en-US" altLang="zh-CN" sz="2800" kern="0" dirty="0">
              <a:solidFill>
                <a:srgbClr val="FFC000"/>
              </a:solidFill>
            </a:endParaRPr>
          </a:p>
          <a:p>
            <a:pPr>
              <a:lnSpc>
                <a:spcPct val="150000"/>
              </a:lnSpc>
            </a:pPr>
            <a:r>
              <a:rPr lang="en-US" altLang="zh-CN" sz="2800" kern="0" dirty="0">
                <a:solidFill>
                  <a:srgbClr val="FFC000"/>
                </a:solidFill>
              </a:rPr>
              <a:t>3</a:t>
            </a:r>
            <a:r>
              <a:rPr lang="zh-CN" altLang="en-US" sz="2800" kern="0" dirty="0">
                <a:solidFill>
                  <a:srgbClr val="FFC000"/>
                </a:solidFill>
              </a:rPr>
              <a:t>、引入工具，实现自动化</a:t>
            </a:r>
            <a:endParaRPr lang="en-US" altLang="zh-CN" sz="2800" kern="0" dirty="0">
              <a:solidFill>
                <a:schemeClr val="accent6">
                  <a:lumMod val="7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开发团队</a:t>
            </a:r>
            <a:r>
              <a:rPr lang="en-US" altLang="zh-CN" sz="6000" dirty="0"/>
              <a:t>-</a:t>
            </a:r>
            <a:r>
              <a:rPr lang="zh-CN" altLang="en-US" sz="6000" dirty="0"/>
              <a:t>三人小组</a:t>
            </a:r>
          </a:p>
        </p:txBody>
      </p:sp>
      <p:sp>
        <p:nvSpPr>
          <p:cNvPr id="4" name="矩形 3"/>
          <p:cNvSpPr/>
          <p:nvPr/>
        </p:nvSpPr>
        <p:spPr>
          <a:xfrm>
            <a:off x="1005205" y="2335062"/>
            <a:ext cx="18135600" cy="2061210"/>
          </a:xfrm>
          <a:prstGeom prst="rect">
            <a:avLst/>
          </a:prstGeom>
        </p:spPr>
        <p:txBody>
          <a:bodyPr wrap="square">
            <a:spAutoFit/>
          </a:bodyPr>
          <a:lstStyle/>
          <a:p>
            <a:r>
              <a:rPr lang="en-US" altLang="zh-CN" sz="3200" dirty="0">
                <a:solidFill>
                  <a:srgbClr val="FFC000"/>
                </a:solidFill>
                <a:latin typeface="微软雅黑" panose="020B0503020204020204" pitchFamily="34" charset="-122"/>
                <a:ea typeface="微软雅黑" panose="020B0503020204020204" pitchFamily="34" charset="-122"/>
              </a:rPr>
              <a:t>Facebook</a:t>
            </a:r>
            <a:r>
              <a:rPr lang="zh-CN" altLang="en-US" sz="3200" dirty="0">
                <a:solidFill>
                  <a:srgbClr val="FFC000"/>
                </a:solidFill>
                <a:latin typeface="微软雅黑" panose="020B0503020204020204" pitchFamily="34" charset="-122"/>
                <a:ea typeface="微软雅黑" panose="020B0503020204020204" pitchFamily="34" charset="-122"/>
              </a:rPr>
              <a:t>的一个最小</a:t>
            </a:r>
            <a:r>
              <a:rPr lang="en-US" altLang="zh-CN" sz="3200" dirty="0">
                <a:solidFill>
                  <a:srgbClr val="FFC000"/>
                </a:solidFill>
                <a:latin typeface="微软雅黑" panose="020B0503020204020204" pitchFamily="34" charset="-122"/>
                <a:ea typeface="微软雅黑" panose="020B0503020204020204" pitchFamily="34" charset="-122"/>
              </a:rPr>
              <a:t>Team</a:t>
            </a:r>
            <a:r>
              <a:rPr lang="zh-CN" altLang="en-US" sz="3200" dirty="0">
                <a:solidFill>
                  <a:srgbClr val="FFC000"/>
                </a:solidFill>
                <a:latin typeface="微软雅黑" panose="020B0503020204020204" pitchFamily="34" charset="-122"/>
                <a:ea typeface="微软雅黑" panose="020B0503020204020204" pitchFamily="34" charset="-122"/>
              </a:rPr>
              <a:t>单元叫做三人组，是设计师、产品经理和工程师，三个人就可以完成一个基本的功能。 但三个人之间不是一个流水线上的各自独立的环节，而是混在一块商讨说我要不要试这个功能，如果要试的话如何最快拿到结果。如何能先上线，拿到反馈，确定要不要做下一步，大家互相交织。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650" y="5045075"/>
            <a:ext cx="10204833" cy="5703711"/>
          </a:xfrm>
          <a:prstGeom prst="rect">
            <a:avLst/>
          </a:prstGeom>
        </p:spPr>
      </p:pic>
      <p:sp>
        <p:nvSpPr>
          <p:cNvPr id="6" name="Text Placeholder 2"/>
          <p:cNvSpPr txBox="1"/>
          <p:nvPr/>
        </p:nvSpPr>
        <p:spPr>
          <a:xfrm>
            <a:off x="12719050" y="5426075"/>
            <a:ext cx="7010400" cy="387794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、团队变化；</a:t>
            </a:r>
            <a:endParaRPr lang="en-US" altLang="zh-CN" sz="2800" kern="0" dirty="0">
              <a:solidFill>
                <a:srgbClr val="FFC000"/>
              </a:solidFill>
            </a:endParaRPr>
          </a:p>
          <a:p>
            <a:pPr>
              <a:lnSpc>
                <a:spcPct val="150000"/>
              </a:lnSpc>
            </a:pPr>
            <a:r>
              <a:rPr lang="en-US" altLang="zh-CN" sz="2800" kern="0" dirty="0">
                <a:solidFill>
                  <a:schemeClr val="accent6">
                    <a:lumMod val="75000"/>
                  </a:schemeClr>
                </a:solidFill>
              </a:rPr>
              <a:t>2</a:t>
            </a:r>
            <a:r>
              <a:rPr lang="zh-CN" altLang="en-US" sz="2800" kern="0" dirty="0">
                <a:solidFill>
                  <a:schemeClr val="accent6">
                    <a:lumMod val="75000"/>
                  </a:schemeClr>
                </a:solidFill>
              </a:rPr>
              <a:t>、数据变化；</a:t>
            </a:r>
            <a:r>
              <a:rPr lang="zh-CN" altLang="en-US" sz="2800" dirty="0"/>
              <a:t>团队的共同语言是什么？目标</a:t>
            </a:r>
            <a:endParaRPr lang="en-US" altLang="zh-CN" sz="2800" kern="0" dirty="0">
              <a:solidFill>
                <a:schemeClr val="accent6">
                  <a:lumMod val="75000"/>
                </a:schemeClr>
              </a:solidFill>
            </a:endParaRPr>
          </a:p>
          <a:p>
            <a:pPr>
              <a:lnSpc>
                <a:spcPct val="150000"/>
              </a:lnSpc>
            </a:pPr>
            <a:r>
              <a:rPr lang="en-US" altLang="zh-CN" sz="2800" kern="0" dirty="0">
                <a:solidFill>
                  <a:schemeClr val="accent6">
                    <a:lumMod val="75000"/>
                  </a:schemeClr>
                </a:solidFill>
              </a:rPr>
              <a:t>3</a:t>
            </a:r>
            <a:r>
              <a:rPr lang="zh-CN" altLang="en-US" sz="2800" kern="0" dirty="0">
                <a:solidFill>
                  <a:schemeClr val="accent6">
                    <a:lumMod val="75000"/>
                  </a:schemeClr>
                </a:solidFill>
              </a:rPr>
              <a:t>、职责变化；</a:t>
            </a:r>
            <a:r>
              <a:rPr lang="zh-CN" altLang="en-US" sz="2800" dirty="0"/>
              <a:t>对结果负责很重要的一点，或者说做出成功产品的团队核心是什么？</a:t>
            </a:r>
          </a:p>
          <a:p>
            <a:pPr>
              <a:lnSpc>
                <a:spcPct val="150000"/>
              </a:lnSpc>
            </a:pPr>
            <a:r>
              <a:rPr lang="zh-CN" altLang="en-US" sz="2800" dirty="0"/>
              <a:t>叫做</a:t>
            </a:r>
            <a:r>
              <a:rPr lang="en-US" altLang="zh-CN" sz="2800" b="1" dirty="0">
                <a:solidFill>
                  <a:srgbClr val="FFC000"/>
                </a:solidFill>
              </a:rPr>
              <a:t>DOGFOODING</a:t>
            </a:r>
            <a:endParaRPr lang="en-US" altLang="zh-CN" sz="2800" b="1" kern="0" dirty="0">
              <a:solidFill>
                <a:srgbClr val="FFC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580"/>
          </a:xfrm>
        </p:spPr>
        <p:txBody>
          <a:bodyPr wrap="square" lIns="0" tIns="0" rIns="0" bIns="0">
            <a:spAutoFit/>
          </a:bodyPr>
          <a:lstStyle/>
          <a:p>
            <a:r>
              <a:rPr lang="en-US" altLang="zh-CN" sz="6000" dirty="0"/>
              <a:t>The</a:t>
            </a:r>
            <a:r>
              <a:rPr lang="zh-CN" altLang="en-US" sz="6000" dirty="0"/>
              <a:t> </a:t>
            </a:r>
            <a:r>
              <a:rPr lang="en-US" altLang="zh-CN" sz="6000" dirty="0"/>
              <a:t>Dark</a:t>
            </a:r>
            <a:r>
              <a:rPr lang="zh-CN" altLang="en-US" sz="6000" dirty="0"/>
              <a:t> </a:t>
            </a:r>
            <a:r>
              <a:rPr lang="en-US" altLang="zh-CN" sz="6000" dirty="0"/>
              <a:t>Launching</a:t>
            </a:r>
            <a:r>
              <a:rPr lang="zh-CN" altLang="en-US" sz="6000" dirty="0"/>
              <a:t> </a:t>
            </a:r>
            <a:r>
              <a:rPr lang="en-US" altLang="zh-CN" sz="6000" dirty="0"/>
              <a:t>Technique </a:t>
            </a:r>
            <a:br>
              <a:rPr lang="en-US" altLang="zh-CN" sz="6000" dirty="0"/>
            </a:br>
            <a:r>
              <a:rPr lang="zh-CN" altLang="en-US" sz="6000" dirty="0"/>
              <a:t>暗发射技术</a:t>
            </a:r>
            <a:endParaRPr lang="zh-CN" altLang="en-US" sz="2400" dirty="0">
              <a:solidFill>
                <a:srgbClr val="FF0000"/>
              </a:solidFill>
            </a:endParaRPr>
          </a:p>
        </p:txBody>
      </p:sp>
      <p:pic>
        <p:nvPicPr>
          <p:cNvPr id="5" name="图片 4"/>
          <p:cNvPicPr>
            <a:picLocks noChangeAspect="1"/>
          </p:cNvPicPr>
          <p:nvPr/>
        </p:nvPicPr>
        <p:blipFill>
          <a:blip r:embed="rId3"/>
          <a:stretch>
            <a:fillRect/>
          </a:stretch>
        </p:blipFill>
        <p:spPr>
          <a:xfrm>
            <a:off x="1005205" y="3063875"/>
            <a:ext cx="18523570" cy="73914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9360" y="625475"/>
            <a:ext cx="17467580" cy="923290"/>
          </a:xfrm>
        </p:spPr>
        <p:txBody>
          <a:bodyPr wrap="square" lIns="0" tIns="0" rIns="0" bIns="0">
            <a:spAutoFit/>
          </a:bodyPr>
          <a:lstStyle/>
          <a:p>
            <a:r>
              <a:rPr lang="en-US" altLang="zh-CN" sz="6000" dirty="0"/>
              <a:t>Facebook</a:t>
            </a:r>
            <a:r>
              <a:rPr lang="zh-CN" altLang="en-US" sz="6000" dirty="0"/>
              <a:t>的</a:t>
            </a:r>
            <a:r>
              <a:rPr lang="en-US" altLang="zh-CN" sz="6000" dirty="0"/>
              <a:t>5</a:t>
            </a:r>
            <a:r>
              <a:rPr lang="zh-CN" altLang="en-US" sz="6000" dirty="0"/>
              <a:t>个持续</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5995" y="2007235"/>
            <a:ext cx="14247495" cy="86290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923330"/>
          </a:xfrm>
        </p:spPr>
        <p:txBody>
          <a:bodyPr wrap="square" lIns="0" tIns="0" rIns="0" bIns="0">
            <a:spAutoFit/>
          </a:bodyPr>
          <a:lstStyle/>
          <a:p>
            <a:r>
              <a:rPr lang="en-GB" altLang="zh-CN" sz="6000" dirty="0"/>
              <a:t>Facebook </a:t>
            </a:r>
            <a:r>
              <a:rPr lang="zh-CN" altLang="en-US" sz="6000" dirty="0"/>
              <a:t>是如何做大规模代码部署的 </a:t>
            </a:r>
          </a:p>
        </p:txBody>
      </p:sp>
      <p:pic>
        <p:nvPicPr>
          <p:cNvPr id="3" name="图片 2"/>
          <p:cNvPicPr>
            <a:picLocks noChangeAspect="1"/>
          </p:cNvPicPr>
          <p:nvPr/>
        </p:nvPicPr>
        <p:blipFill>
          <a:blip r:embed="rId3"/>
          <a:stretch>
            <a:fillRect/>
          </a:stretch>
        </p:blipFill>
        <p:spPr>
          <a:xfrm>
            <a:off x="2813050" y="2606675"/>
            <a:ext cx="13960389" cy="7086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580"/>
          </a:xfrm>
        </p:spPr>
        <p:txBody>
          <a:bodyPr wrap="square" lIns="0" tIns="0" rIns="0" bIns="0">
            <a:spAutoFit/>
          </a:bodyPr>
          <a:lstStyle/>
          <a:p>
            <a:r>
              <a:rPr lang="zh-CN" altLang="en-US" sz="6000" dirty="0"/>
              <a:t>Continuous delivery at scale </a:t>
            </a:r>
            <a:br>
              <a:rPr lang="zh-CN" altLang="en-US" sz="6000" dirty="0"/>
            </a:br>
            <a:r>
              <a:rPr lang="zh-CN" altLang="en-US" sz="6000" dirty="0"/>
              <a:t>规模化连续交付</a:t>
            </a:r>
          </a:p>
        </p:txBody>
      </p:sp>
      <p:pic>
        <p:nvPicPr>
          <p:cNvPr id="4" name="图片 3"/>
          <p:cNvPicPr>
            <a:picLocks noChangeAspect="1"/>
          </p:cNvPicPr>
          <p:nvPr/>
        </p:nvPicPr>
        <p:blipFill>
          <a:blip r:embed="rId3"/>
          <a:stretch>
            <a:fillRect/>
          </a:stretch>
        </p:blipFill>
        <p:spPr>
          <a:xfrm>
            <a:off x="2889250" y="2853055"/>
            <a:ext cx="14325600" cy="801243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 持续集成（</a:t>
            </a:r>
            <a:r>
              <a:rPr lang="en-US" altLang="zh-CN" sz="6000"/>
              <a:t>1</a:t>
            </a:r>
            <a:r>
              <a:rPr lang="zh-CN" altLang="en-US" sz="6000"/>
              <a:t>）</a:t>
            </a:r>
          </a:p>
        </p:txBody>
      </p:sp>
      <p:pic>
        <p:nvPicPr>
          <p:cNvPr id="6" name="图片 5"/>
          <p:cNvPicPr>
            <a:picLocks noChangeAspect="1"/>
          </p:cNvPicPr>
          <p:nvPr/>
        </p:nvPicPr>
        <p:blipFill>
          <a:blip r:embed="rId3"/>
          <a:stretch>
            <a:fillRect/>
          </a:stretch>
        </p:blipFill>
        <p:spPr>
          <a:xfrm>
            <a:off x="2188845" y="2653030"/>
            <a:ext cx="16318230" cy="72313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980440"/>
            <a:ext cx="18093690" cy="92329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 </a:t>
            </a:r>
            <a:r>
              <a:rPr lang="zh-CN" altLang="en-US" sz="6000">
                <a:sym typeface="+mn-ea"/>
              </a:rPr>
              <a:t>持续集成（</a:t>
            </a:r>
            <a:r>
              <a:rPr lang="en-US" altLang="zh-CN" sz="6000">
                <a:sym typeface="+mn-ea"/>
              </a:rPr>
              <a:t>2</a:t>
            </a:r>
            <a:r>
              <a:rPr lang="zh-CN" altLang="en-US" sz="6000">
                <a:sym typeface="+mn-ea"/>
              </a:rPr>
              <a:t>）</a:t>
            </a:r>
            <a:endParaRPr lang="zh-CN" altLang="en-US" sz="6000"/>
          </a:p>
        </p:txBody>
      </p:sp>
      <p:pic>
        <p:nvPicPr>
          <p:cNvPr id="6" name="图片 5"/>
          <p:cNvPicPr>
            <a:picLocks noChangeAspect="1"/>
          </p:cNvPicPr>
          <p:nvPr/>
        </p:nvPicPr>
        <p:blipFill>
          <a:blip r:embed="rId3"/>
          <a:stretch>
            <a:fillRect/>
          </a:stretch>
        </p:blipFill>
        <p:spPr>
          <a:xfrm>
            <a:off x="1710055" y="2911475"/>
            <a:ext cx="16683990" cy="71043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3"/>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A/B Testing  </a:t>
            </a:r>
            <a:r>
              <a:rPr lang="zh-CN" altLang="en-GB" sz="6000" dirty="0"/>
              <a:t>持续测试</a:t>
            </a:r>
            <a:r>
              <a:rPr lang="en-GB" altLang="zh-CN" sz="6000" dirty="0"/>
              <a:t>  </a:t>
            </a:r>
            <a:endParaRPr lang="zh-CN" altLang="en-US" sz="6000" dirty="0"/>
          </a:p>
        </p:txBody>
      </p:sp>
      <p:sp>
        <p:nvSpPr>
          <p:cNvPr id="5" name="矩形 4"/>
          <p:cNvSpPr/>
          <p:nvPr/>
        </p:nvSpPr>
        <p:spPr>
          <a:xfrm>
            <a:off x="1289050" y="3216275"/>
            <a:ext cx="17526000" cy="6000750"/>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  软件更新的频率可能受到限制</a:t>
            </a:r>
          </a:p>
          <a:p>
            <a:pPr>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a:p>
            <a:pPr lvl="2" indent="0">
              <a:buFont typeface="Arial" panose="020B0604020202090204" pitchFamily="34" charset="0"/>
              <a:buNone/>
            </a:pPr>
            <a:r>
              <a:rPr lang="en-GB" altLang="zh-CN" sz="2800" dirty="0">
                <a:solidFill>
                  <a:schemeClr val="bg1"/>
                </a:solidFill>
                <a:latin typeface="Microsoft YaHei" panose="020B0503020204020204" pitchFamily="34" charset="-122"/>
                <a:ea typeface="Microsoft YaHei" panose="020B0503020204020204" pitchFamily="34" charset="-122"/>
              </a:rPr>
              <a:t> (</a:t>
            </a:r>
            <a:r>
              <a:rPr lang="en-GB" altLang="zh-CN" sz="2800" dirty="0" err="1">
                <a:solidFill>
                  <a:schemeClr val="bg1"/>
                </a:solidFill>
                <a:latin typeface="Microsoft YaHei" panose="020B0503020204020204" pitchFamily="34" charset="-122"/>
                <a:ea typeface="Microsoft YaHei" panose="020B0503020204020204" pitchFamily="34" charset="-122"/>
              </a:rPr>
              <a:t>i</a:t>
            </a:r>
            <a:r>
              <a:rPr lang="en-GB"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p>
          <a:p>
            <a:pPr lvl="2" indent="0">
              <a:buFont typeface="Arial" panose="020B0604020202090204" pitchFamily="34" charset="0"/>
              <a:buNone/>
            </a:pPr>
            <a:r>
              <a:rPr lang="en-US" altLang="en-GB" sz="2800" dirty="0">
                <a:solidFill>
                  <a:schemeClr val="bg1"/>
                </a:solidFill>
                <a:latin typeface="Microsoft YaHei" panose="020B0503020204020204" pitchFamily="34" charset="-122"/>
                <a:ea typeface="Microsoft YaHei" panose="020B0503020204020204" pitchFamily="34" charset="-122"/>
              </a:rPr>
              <a:t>	</a:t>
            </a:r>
            <a:r>
              <a:rPr lang="en-GB" altLang="zh-CN" sz="2800" dirty="0">
                <a:solidFill>
                  <a:schemeClr val="bg1"/>
                </a:solidFill>
                <a:latin typeface="Microsoft YaHei" panose="020B0503020204020204" pitchFamily="34" charset="-122"/>
                <a:ea typeface="Microsoft YaHei" panose="020B0503020204020204" pitchFamily="34" charset="-122"/>
              </a:rPr>
              <a:t>移动平台上的软件更新对最终用户并不完全透明</a:t>
            </a:r>
          </a:p>
          <a:p>
            <a:pPr lvl="2" indent="0">
              <a:buFont typeface="Arial" panose="020B0604020202090204" pitchFamily="34" charset="0"/>
              <a:buNone/>
            </a:pPr>
            <a:endParaRPr lang="en-GB" altLang="zh-CN" sz="2800" dirty="0">
              <a:solidFill>
                <a:schemeClr val="bg1"/>
              </a:solidFill>
              <a:latin typeface="Microsoft YaHei" panose="020B0503020204020204" pitchFamily="34" charset="-122"/>
              <a:ea typeface="Microsoft YaHei" panose="020B0503020204020204" pitchFamily="34" charset="-122"/>
            </a:endParaRPr>
          </a:p>
          <a:p>
            <a:pPr lvl="2" indent="0">
              <a:buFont typeface="Arial" panose="020B0604020202090204" pitchFamily="34" charset="0"/>
              <a:buNone/>
            </a:pPr>
            <a:r>
              <a:rPr lang="en-GB" altLang="zh-CN" sz="2800" dirty="0">
                <a:solidFill>
                  <a:schemeClr val="bg1"/>
                </a:solidFill>
                <a:latin typeface="Microsoft YaHei" panose="020B0503020204020204" pitchFamily="34" charset="-122"/>
                <a:ea typeface="Microsoft YaHei" panose="020B0503020204020204" pitchFamily="34" charset="-122"/>
              </a:rPr>
              <a:t> (ii)  the time needed for app reviews to take place by the platform owner; e.g., Apple reviews for iOS apps. </a:t>
            </a:r>
          </a:p>
          <a:p>
            <a:pPr lvl="4" indent="0">
              <a:buFont typeface="Arial" panose="020B0604020202090204" pitchFamily="34" charset="0"/>
              <a:buNone/>
            </a:pPr>
            <a:r>
              <a:rPr lang="en-GB" altLang="zh-CN" sz="2800" dirty="0">
                <a:solidFill>
                  <a:schemeClr val="bg1"/>
                </a:solidFill>
                <a:latin typeface="Microsoft YaHei" panose="020B0503020204020204" pitchFamily="34" charset="-122"/>
                <a:ea typeface="Microsoft YaHei" panose="020B0503020204020204" pitchFamily="34" charset="-122"/>
              </a:rPr>
              <a:t>平台所有者进行应用程序评论所需的时间；例如，苹果对iOS应用程序的评论。</a:t>
            </a:r>
          </a:p>
          <a:p>
            <a:pPr>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持续开发原则</a:t>
            </a:r>
          </a:p>
        </p:txBody>
      </p:sp>
      <p:sp>
        <p:nvSpPr>
          <p:cNvPr id="4" name="文本占位符 3"/>
          <p:cNvSpPr>
            <a:spLocks noGrp="1"/>
          </p:cNvSpPr>
          <p:nvPr>
            <p:ph type="body" idx="1"/>
          </p:nvPr>
        </p:nvSpPr>
        <p:spPr>
          <a:xfrm>
            <a:off x="1005205" y="2709526"/>
            <a:ext cx="18093691" cy="553998"/>
          </a:xfrm>
        </p:spPr>
        <p:txBody>
          <a:bodyPr/>
          <a:lstStyle/>
          <a:p>
            <a:pPr algn="ctr"/>
            <a:r>
              <a:rPr lang="zh-CN" altLang="en-US" sz="3600" dirty="0"/>
              <a:t>本地开发流水线</a:t>
            </a:r>
          </a:p>
        </p:txBody>
      </p:sp>
      <p:cxnSp>
        <p:nvCxnSpPr>
          <p:cNvPr id="5" name="直接连接符 4"/>
          <p:cNvCxnSpPr/>
          <p:nvPr/>
        </p:nvCxnSpPr>
        <p:spPr>
          <a:xfrm flipV="1">
            <a:off x="4641850" y="398208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p>
        </p:txBody>
      </p:sp>
      <p:sp>
        <p:nvSpPr>
          <p:cNvPr id="13" name="Text Placeholder 2"/>
          <p:cNvSpPr txBox="1"/>
          <p:nvPr/>
        </p:nvSpPr>
        <p:spPr>
          <a:xfrm>
            <a:off x="7292587" y="728699"/>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4415" y="4641215"/>
            <a:ext cx="10524490" cy="6019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的分支管理和发布策略</a:t>
            </a:r>
          </a:p>
        </p:txBody>
      </p:sp>
      <p:sp>
        <p:nvSpPr>
          <p:cNvPr id="13" name="Text Placeholder 2"/>
          <p:cNvSpPr txBox="1"/>
          <p:nvPr/>
        </p:nvSpPr>
        <p:spPr>
          <a:xfrm>
            <a:off x="1479548" y="3453375"/>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长期存在的开发分支，一般被叫作</a:t>
            </a:r>
            <a:r>
              <a:rPr lang="en-US" altLang="zh-CN" sz="2800" kern="0" dirty="0"/>
              <a:t>Trunk</a:t>
            </a:r>
            <a:r>
              <a:rPr lang="zh-CN" altLang="en-US" sz="2800" kern="0" dirty="0"/>
              <a:t>或者</a:t>
            </a:r>
            <a:r>
              <a:rPr lang="en-US" altLang="zh-CN" sz="2800" kern="0" dirty="0"/>
              <a:t>Master</a:t>
            </a:r>
            <a:r>
              <a:rPr lang="zh-CN" altLang="en-US" sz="2800" kern="0" dirty="0"/>
              <a:t>。</a:t>
            </a:r>
            <a:endParaRPr lang="en-US" altLang="zh-CN" sz="2800" kern="0" dirty="0"/>
          </a:p>
        </p:txBody>
      </p:sp>
      <p:sp>
        <p:nvSpPr>
          <p:cNvPr id="16" name="Text Placeholder 2"/>
          <p:cNvSpPr txBox="1"/>
          <p:nvPr/>
        </p:nvSpPr>
        <p:spPr>
          <a:xfrm>
            <a:off x="1479548" y="2302835"/>
            <a:ext cx="17750789" cy="86177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a:t>
            </a:r>
            <a:r>
              <a:rPr lang="zh-CN" altLang="en-US" sz="2800" kern="0" dirty="0">
                <a:solidFill>
                  <a:srgbClr val="FFC000"/>
                </a:solidFill>
              </a:rPr>
              <a:t>的分支管理策略，是一种基于主干的开发方式，也叫作</a:t>
            </a:r>
            <a:r>
              <a:rPr lang="en-US" altLang="zh-CN" sz="2800" kern="0" dirty="0">
                <a:solidFill>
                  <a:srgbClr val="FFC000"/>
                </a:solidFill>
              </a:rPr>
              <a:t>Trunk-based,</a:t>
            </a:r>
            <a:r>
              <a:rPr lang="zh-CN" altLang="en-US" sz="2800" kern="0" dirty="0">
                <a:solidFill>
                  <a:srgbClr val="FFC000"/>
                </a:solidFill>
              </a:rPr>
              <a:t>用于开发的长期分支只有一个，而用于发布的分支可以有多个。</a:t>
            </a:r>
          </a:p>
        </p:txBody>
      </p:sp>
      <p:sp>
        <p:nvSpPr>
          <p:cNvPr id="7" name="Text Placeholder 2"/>
          <p:cNvSpPr txBox="1"/>
          <p:nvPr/>
        </p:nvSpPr>
        <p:spPr>
          <a:xfrm>
            <a:off x="1457383" y="4118833"/>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t>Facebook</a:t>
            </a:r>
            <a:r>
              <a:rPr lang="zh-CN" altLang="en-US" sz="2800" kern="0" dirty="0"/>
              <a:t>在主代码仓中，基本上禁止存在短期的功能分支</a:t>
            </a:r>
            <a:r>
              <a:rPr lang="en-US" altLang="zh-CN" sz="2800" kern="0" dirty="0"/>
              <a:t>,Feature Branch</a:t>
            </a:r>
            <a:r>
              <a:rPr lang="zh-CN" altLang="en-US" sz="2800" kern="0" dirty="0"/>
              <a:t>。</a:t>
            </a:r>
            <a:endParaRPr lang="en-US" altLang="zh-CN" sz="2800" kern="0" dirty="0"/>
          </a:p>
        </p:txBody>
      </p:sp>
      <p:sp>
        <p:nvSpPr>
          <p:cNvPr id="8" name="Text Placeholder 2"/>
          <p:cNvSpPr txBox="1"/>
          <p:nvPr/>
        </p:nvSpPr>
        <p:spPr>
          <a:xfrm>
            <a:off x="1457382" y="4707306"/>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代码合并回</a:t>
            </a:r>
            <a:r>
              <a:rPr lang="en-US" altLang="zh-CN" sz="2800" kern="0" dirty="0"/>
              <a:t>Master</a:t>
            </a:r>
            <a:r>
              <a:rPr lang="zh-CN" altLang="en-US" sz="2800" kern="0" dirty="0"/>
              <a:t>的时候，有</a:t>
            </a:r>
            <a:r>
              <a:rPr lang="en-US" altLang="zh-CN" sz="2800" kern="0" dirty="0"/>
              <a:t>Rebase</a:t>
            </a:r>
            <a:r>
              <a:rPr lang="zh-CN" altLang="en-US" sz="2800" kern="0" dirty="0"/>
              <a:t>和</a:t>
            </a:r>
            <a:r>
              <a:rPr lang="en-US" altLang="zh-CN" sz="2800" kern="0" dirty="0"/>
              <a:t>Merge</a:t>
            </a:r>
            <a:r>
              <a:rPr lang="zh-CN" altLang="en-US" sz="2800" kern="0" dirty="0"/>
              <a:t>两种，</a:t>
            </a:r>
            <a:r>
              <a:rPr lang="en-US" altLang="zh-CN" sz="2800" kern="0" dirty="0"/>
              <a:t> Facebook</a:t>
            </a:r>
            <a:r>
              <a:rPr lang="zh-CN" altLang="en-US" sz="2800" kern="0" dirty="0"/>
              <a:t>选择的是</a:t>
            </a:r>
            <a:r>
              <a:rPr lang="en-US" altLang="zh-CN" sz="2800" kern="0" dirty="0"/>
              <a:t>Rebase</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2250" y="5578475"/>
            <a:ext cx="10058400" cy="5464223"/>
          </a:xfrm>
          <a:prstGeom prst="flowChartAlternateProcess">
            <a:avLst/>
          </a:prstGeom>
        </p:spPr>
      </p:pic>
      <p:sp>
        <p:nvSpPr>
          <p:cNvPr id="10" name="Text Placeholder 2"/>
          <p:cNvSpPr txBox="1"/>
          <p:nvPr/>
        </p:nvSpPr>
        <p:spPr>
          <a:xfrm>
            <a:off x="14624050" y="6954192"/>
            <a:ext cx="5142279" cy="2769989"/>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400" kern="0" dirty="0">
                <a:solidFill>
                  <a:srgbClr val="FFC000"/>
                </a:solidFill>
              </a:rPr>
              <a:t>分支方式：</a:t>
            </a:r>
            <a:endParaRPr lang="en-US" altLang="zh-CN" sz="2400" kern="0" dirty="0">
              <a:solidFill>
                <a:srgbClr val="FFC000"/>
              </a:solidFill>
            </a:endParaRPr>
          </a:p>
          <a:p>
            <a:pPr>
              <a:lnSpc>
                <a:spcPct val="150000"/>
              </a:lnSpc>
            </a:pPr>
            <a:r>
              <a:rPr lang="en-US" altLang="zh-CN" sz="2400" kern="0" dirty="0">
                <a:solidFill>
                  <a:srgbClr val="FFC000"/>
                </a:solidFill>
              </a:rPr>
              <a:t>1</a:t>
            </a:r>
            <a:r>
              <a:rPr lang="zh-CN" altLang="en-US" sz="2400" kern="0" dirty="0">
                <a:solidFill>
                  <a:srgbClr val="FFC000"/>
                </a:solidFill>
              </a:rPr>
              <a:t>、主干开发的分支管理策略；</a:t>
            </a:r>
            <a:endParaRPr lang="en-US" altLang="zh-CN" sz="2400" kern="0" dirty="0">
              <a:solidFill>
                <a:srgbClr val="FFC000"/>
              </a:solidFill>
            </a:endParaRPr>
          </a:p>
          <a:p>
            <a:pPr>
              <a:lnSpc>
                <a:spcPct val="150000"/>
              </a:lnSpc>
            </a:pPr>
            <a:r>
              <a:rPr lang="en-US" altLang="zh-CN" sz="2400" kern="0" dirty="0">
                <a:solidFill>
                  <a:schemeClr val="accent6">
                    <a:lumMod val="75000"/>
                  </a:schemeClr>
                </a:solidFill>
              </a:rPr>
              <a:t>2</a:t>
            </a:r>
            <a:r>
              <a:rPr lang="zh-CN" altLang="en-US" sz="2400" kern="0" dirty="0">
                <a:solidFill>
                  <a:schemeClr val="accent6">
                    <a:lumMod val="75000"/>
                  </a:schemeClr>
                </a:solidFill>
              </a:rPr>
              <a:t>、</a:t>
            </a:r>
            <a:r>
              <a:rPr lang="en-US" altLang="zh-CN" sz="2400" kern="0" dirty="0" err="1">
                <a:solidFill>
                  <a:schemeClr val="accent6">
                    <a:lumMod val="75000"/>
                  </a:schemeClr>
                </a:solidFill>
              </a:rPr>
              <a:t>Git</a:t>
            </a:r>
            <a:r>
              <a:rPr lang="en-US" altLang="zh-CN" sz="2400" kern="0" dirty="0">
                <a:solidFill>
                  <a:schemeClr val="accent6">
                    <a:lumMod val="75000"/>
                  </a:schemeClr>
                </a:solidFill>
              </a:rPr>
              <a:t>-Flow</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3</a:t>
            </a:r>
            <a:r>
              <a:rPr lang="zh-CN" altLang="en-US" sz="2400" kern="0" dirty="0">
                <a:solidFill>
                  <a:schemeClr val="accent6">
                    <a:lumMod val="75000"/>
                  </a:schemeClr>
                </a:solidFill>
              </a:rPr>
              <a:t>、</a:t>
            </a:r>
            <a:r>
              <a:rPr lang="en-US" altLang="zh-CN" sz="2400" kern="0" dirty="0">
                <a:solidFill>
                  <a:schemeClr val="accent6">
                    <a:lumMod val="75000"/>
                  </a:schemeClr>
                </a:solidFill>
              </a:rPr>
              <a:t>Fork-merge</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4</a:t>
            </a:r>
            <a:r>
              <a:rPr lang="zh-CN" altLang="en-US" sz="2400" kern="0" dirty="0">
                <a:solidFill>
                  <a:schemeClr val="accent6">
                    <a:lumMod val="75000"/>
                  </a:schemeClr>
                </a:solidFill>
              </a:rPr>
              <a:t>、灵活的功能分支组合成发布分支；</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en-US" altLang="zh-CN" sz="6000" dirty="0"/>
              <a:t>Code Review </a:t>
            </a:r>
            <a:r>
              <a:rPr lang="zh-CN" altLang="en-US" sz="6000" dirty="0"/>
              <a:t>代码审查</a:t>
            </a:r>
          </a:p>
        </p:txBody>
      </p:sp>
      <p:sp>
        <p:nvSpPr>
          <p:cNvPr id="3" name="文本占位符 2"/>
          <p:cNvSpPr>
            <a:spLocks noGrp="1"/>
          </p:cNvSpPr>
          <p:nvPr>
            <p:ph type="body" idx="1"/>
          </p:nvPr>
        </p:nvSpPr>
        <p:spPr>
          <a:xfrm>
            <a:off x="998854" y="2223135"/>
            <a:ext cx="18093691" cy="3323590"/>
          </a:xfrm>
        </p:spPr>
        <p:txBody>
          <a:bodyPr/>
          <a:lstStyle/>
          <a:p>
            <a:r>
              <a:rPr lang="zh-CN" altLang="en-US" sz="3600" dirty="0"/>
              <a:t>按照</a:t>
            </a:r>
            <a:r>
              <a:rPr lang="zh-CN" altLang="en-US" sz="3600" b="1" dirty="0"/>
              <a:t>审查方式</a:t>
            </a:r>
            <a:r>
              <a:rPr lang="zh-CN" altLang="en-US" sz="3600" dirty="0"/>
              <a:t>，分为：</a:t>
            </a:r>
          </a:p>
          <a:p>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b="1" u="sng"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p>
          <a:p>
            <a:pPr indent="0">
              <a:buFont typeface="Wingdings" panose="05000000000000000000" pitchFamily="2" charset="2"/>
              <a:buNone/>
            </a:pPr>
            <a:endParaRPr lang="zh-CN" altLang="en-US" sz="3600" dirty="0"/>
          </a:p>
        </p:txBody>
      </p:sp>
      <p:sp>
        <p:nvSpPr>
          <p:cNvPr id="4" name="矩形 3"/>
          <p:cNvSpPr/>
          <p:nvPr/>
        </p:nvSpPr>
        <p:spPr>
          <a:xfrm>
            <a:off x="998854" y="5285938"/>
            <a:ext cx="17739996" cy="4246245"/>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p>
        </p:txBody>
      </p:sp>
      <p:sp>
        <p:nvSpPr>
          <p:cNvPr id="3" name="文本占位符 2"/>
          <p:cNvSpPr>
            <a:spLocks noGrp="1"/>
          </p:cNvSpPr>
          <p:nvPr>
            <p:ph type="body" idx="1"/>
          </p:nvPr>
        </p:nvSpPr>
        <p:spPr>
          <a:xfrm>
            <a:off x="1005205" y="6133465"/>
            <a:ext cx="18097500" cy="4062730"/>
          </a:xfrm>
        </p:spPr>
        <p:txBody>
          <a:bodyPr wrap="square"/>
          <a:lstStyle/>
          <a:p>
            <a:r>
              <a:rPr lang="en-US" altLang="zh-CN" sz="4400" dirty="0"/>
              <a:t>Facebook</a:t>
            </a:r>
            <a:r>
              <a:rPr lang="zh-CN" altLang="en-US" sz="4400" dirty="0"/>
              <a:t>采用的是全栈开发，场景主要是：</a:t>
            </a:r>
          </a:p>
          <a:p>
            <a:endParaRPr lang="zh-CN" altLang="en-US" sz="4400" dirty="0"/>
          </a:p>
          <a:p>
            <a:r>
              <a:rPr lang="zh-CN" altLang="en-US" sz="4400" dirty="0"/>
              <a:t>通过运维团队提供</a:t>
            </a:r>
            <a:r>
              <a:rPr lang="zh-CN" altLang="en-US" sz="4400" b="1" dirty="0">
                <a:solidFill>
                  <a:srgbClr val="FFC000"/>
                </a:solidFill>
              </a:rPr>
              <a:t>工具和支持</a:t>
            </a:r>
            <a:r>
              <a:rPr lang="zh-CN" altLang="en-US" sz="4400" dirty="0"/>
              <a:t>，让开发人员尽量参与到运维工作中，让测试团队转型，进行哦肝功能就开发，并更多的去支持专项测试，比如性能测试、安全测试等，通过使能的办法，让开发人员完成功能测试，包括单元测试、集成测试等。</a:t>
            </a:r>
          </a:p>
        </p:txBody>
      </p:sp>
      <p:sp>
        <p:nvSpPr>
          <p:cNvPr id="4" name="左箭头 3"/>
          <p:cNvSpPr/>
          <p:nvPr/>
        </p:nvSpPr>
        <p:spPr>
          <a:xfrm>
            <a:off x="1298575" y="367364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0402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p>
        </p:txBody>
      </p:sp>
      <p:sp>
        <p:nvSpPr>
          <p:cNvPr id="7" name="文本框 6"/>
          <p:cNvSpPr txBox="1"/>
          <p:nvPr/>
        </p:nvSpPr>
        <p:spPr>
          <a:xfrm>
            <a:off x="11546840" y="2835275"/>
            <a:ext cx="241554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p>
        </p:txBody>
      </p:sp>
      <p:sp>
        <p:nvSpPr>
          <p:cNvPr id="8" name="文本框 7"/>
          <p:cNvSpPr txBox="1"/>
          <p:nvPr/>
        </p:nvSpPr>
        <p:spPr>
          <a:xfrm>
            <a:off x="1298575" y="4899541"/>
            <a:ext cx="645795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a:t>
            </a:r>
            <a:r>
              <a:rPr lang="zh-CN" altLang="en-US" sz="3200" b="1" dirty="0">
                <a:solidFill>
                  <a:srgbClr val="FFC000"/>
                </a:solidFill>
                <a:latin typeface="微软雅黑" panose="020B0503020204020204" pitchFamily="34" charset="-122"/>
                <a:ea typeface="微软雅黑" panose="020B0503020204020204" pitchFamily="34" charset="-122"/>
              </a:rPr>
              <a:t>产品设计、开发流程</a:t>
            </a:r>
            <a:r>
              <a:rPr lang="zh-CN" altLang="en-US" sz="3200" dirty="0">
                <a:solidFill>
                  <a:schemeClr val="bg1"/>
                </a:solidFill>
                <a:latin typeface="微软雅黑" panose="020B0503020204020204" pitchFamily="34" charset="-122"/>
                <a:ea typeface="微软雅黑" panose="020B0503020204020204" pitchFamily="34" charset="-122"/>
              </a:rPr>
              <a:t>中</a:t>
            </a:r>
          </a:p>
        </p:txBody>
      </p:sp>
      <p:sp>
        <p:nvSpPr>
          <p:cNvPr id="9" name="文本框 8"/>
          <p:cNvSpPr txBox="1"/>
          <p:nvPr/>
        </p:nvSpPr>
        <p:spPr>
          <a:xfrm>
            <a:off x="10590965" y="4899766"/>
            <a:ext cx="615081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a:t>
            </a:r>
            <a:r>
              <a:rPr lang="zh-CN" altLang="en-US" sz="3200" b="1" dirty="0">
                <a:solidFill>
                  <a:srgbClr val="FFC000"/>
                </a:solidFill>
                <a:latin typeface="微软雅黑" panose="020B0503020204020204" pitchFamily="34" charset="-122"/>
                <a:ea typeface="微软雅黑" panose="020B0503020204020204" pitchFamily="34" charset="-122"/>
              </a:rPr>
              <a:t>发布、生产流程</a:t>
            </a:r>
            <a:r>
              <a:rPr lang="zh-CN" altLang="en-US" sz="3200" dirty="0">
                <a:solidFill>
                  <a:schemeClr val="bg1"/>
                </a:solidFill>
                <a:latin typeface="微软雅黑" panose="020B0503020204020204" pitchFamily="34" charset="-122"/>
                <a:ea typeface="微软雅黑" panose="020B0503020204020204" pitchFamily="34" charset="-122"/>
              </a:rPr>
              <a:t>中</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006" y="659720"/>
            <a:ext cx="18093690" cy="923330"/>
          </a:xfrm>
        </p:spPr>
        <p:txBody>
          <a:bodyPr wrap="square" lIns="0" tIns="0" rIns="0" bIns="0">
            <a:spAutoFit/>
          </a:bodyPr>
          <a:lstStyle/>
          <a:p>
            <a:r>
              <a:rPr lang="zh-CN" altLang="en-US" sz="6000" dirty="0"/>
              <a:t>持续集成、持续交付、持续部署</a:t>
            </a:r>
          </a:p>
        </p:txBody>
      </p:sp>
      <p:sp>
        <p:nvSpPr>
          <p:cNvPr id="13" name="Text Placeholder 2"/>
          <p:cNvSpPr txBox="1"/>
          <p:nvPr/>
        </p:nvSpPr>
        <p:spPr>
          <a:xfrm>
            <a:off x="1042970" y="1783087"/>
            <a:ext cx="18093691" cy="147701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a:t>
            </a:r>
          </a:p>
          <a:p>
            <a:pPr>
              <a:lnSpc>
                <a:spcPct val="150000"/>
              </a:lnSpc>
            </a:pPr>
            <a:r>
              <a:rPr lang="zh-CN" altLang="en-US" sz="3200" b="1" kern="0" dirty="0">
                <a:solidFill>
                  <a:srgbClr val="FFC000"/>
                </a:solidFill>
              </a:rPr>
              <a:t>让每一个变更都经过一条自动化的检验流水线，来检查每一个变更的质量，通过就进入下一个阶段。</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4150" y="6282055"/>
            <a:ext cx="9197975" cy="4796155"/>
          </a:xfrm>
          <a:prstGeom prst="flowChartAlternateProcess">
            <a:avLst/>
          </a:prstGeom>
        </p:spPr>
      </p:pic>
      <p:sp>
        <p:nvSpPr>
          <p:cNvPr id="15" name="Text Placeholder 2"/>
          <p:cNvSpPr txBox="1"/>
          <p:nvPr/>
        </p:nvSpPr>
        <p:spPr>
          <a:xfrm>
            <a:off x="1068704" y="3259776"/>
            <a:ext cx="17145000" cy="295465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endParaRPr lang="zh-CN" altLang="en-US" sz="3200" kern="0" dirty="0"/>
          </a:p>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1068705" y="3479800"/>
            <a:ext cx="18577560" cy="4305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chemeClr val="accent6">
                    <a:lumMod val="75000"/>
                  </a:schemeClr>
                </a:solidFill>
              </a:rPr>
              <a:t>Facebook 2009</a:t>
            </a:r>
            <a:r>
              <a:rPr lang="zh-CN" altLang="en-US" sz="2800" kern="0" dirty="0">
                <a:solidFill>
                  <a:schemeClr val="accent6">
                    <a:lumMod val="75000"/>
                  </a:schemeClr>
                </a:solidFill>
              </a:rPr>
              <a:t>年就建设了顺畅的</a:t>
            </a:r>
            <a:r>
              <a:rPr lang="en-US" altLang="zh-CN" sz="2800" kern="0" dirty="0">
                <a:solidFill>
                  <a:schemeClr val="accent6">
                    <a:lumMod val="75000"/>
                  </a:schemeClr>
                </a:solidFill>
              </a:rPr>
              <a:t>CI/CD</a:t>
            </a:r>
            <a:r>
              <a:rPr lang="zh-CN" altLang="en-US" sz="2800" kern="0" dirty="0">
                <a:solidFill>
                  <a:schemeClr val="accent6">
                    <a:lumMod val="75000"/>
                  </a:schemeClr>
                </a:solidFill>
              </a:rPr>
              <a:t>流水线，而且一直在持续改进。</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147050" y="6825180"/>
            <a:ext cx="9306075" cy="3181350"/>
          </a:xfrm>
          <a:prstGeom prst="rect">
            <a:avLst/>
          </a:prstGeom>
        </p:spPr>
      </p:pic>
      <p:pic>
        <p:nvPicPr>
          <p:cNvPr id="6" name="图片 5"/>
          <p:cNvPicPr>
            <a:picLocks noChangeAspect="1"/>
          </p:cNvPicPr>
          <p:nvPr/>
        </p:nvPicPr>
        <p:blipFill>
          <a:blip r:embed="rId4"/>
          <a:stretch>
            <a:fillRect/>
          </a:stretch>
        </p:blipFill>
        <p:spPr>
          <a:xfrm>
            <a:off x="8147050" y="1387475"/>
            <a:ext cx="9273540" cy="447611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800" y="1387475"/>
            <a:ext cx="5695950" cy="4476750"/>
          </a:xfrm>
          <a:prstGeom prst="rect">
            <a:avLst/>
          </a:prstGeom>
        </p:spPr>
      </p:pic>
      <p:pic>
        <p:nvPicPr>
          <p:cNvPr id="7" name="图片 6"/>
          <p:cNvPicPr>
            <a:picLocks noChangeAspect="1"/>
          </p:cNvPicPr>
          <p:nvPr/>
        </p:nvPicPr>
        <p:blipFill>
          <a:blip r:embed="rId6"/>
          <a:stretch>
            <a:fillRect/>
          </a:stretch>
        </p:blipFill>
        <p:spPr>
          <a:xfrm>
            <a:off x="1016800" y="6310681"/>
            <a:ext cx="5674459" cy="421034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231106"/>
          </a:xfrm>
        </p:spPr>
        <p:txBody>
          <a:bodyPr wrap="square" lIns="0" tIns="0" rIns="0" bIns="0">
            <a:spAutoFit/>
          </a:bodyPr>
          <a:lstStyle/>
          <a:p>
            <a:r>
              <a:rPr kumimoji="1" lang="zh-CN" altLang="en-US" sz="8000" dirty="0"/>
              <a:t>四、</a:t>
            </a:r>
            <a:r>
              <a:rPr kumimoji="1" lang="en-US" altLang="zh-CN" sz="8000" dirty="0"/>
              <a:t>Facebook</a:t>
            </a:r>
            <a:r>
              <a:rPr kumimoji="1" lang="zh-CN" altLang="en-US" sz="8000" dirty="0"/>
              <a:t>的工具</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 </a:t>
            </a:r>
            <a:endParaRPr lang="zh-CN" altLang="en-US" sz="6000" dirty="0">
              <a:solidFill>
                <a:srgbClr val="FF0000"/>
              </a:solidFill>
            </a:endParaRPr>
          </a:p>
        </p:txBody>
      </p:sp>
      <p:sp>
        <p:nvSpPr>
          <p:cNvPr id="3" name="Text Placeholder 2"/>
          <p:cNvSpPr>
            <a:spLocks noGrp="1"/>
          </p:cNvSpPr>
          <p:nvPr>
            <p:ph type="body" idx="1"/>
          </p:nvPr>
        </p:nvSpPr>
        <p:spPr>
          <a:xfrm>
            <a:off x="1019461" y="3895377"/>
            <a:ext cx="18093691" cy="738664"/>
          </a:xfrm>
        </p:spPr>
        <p:txBody>
          <a:bodyPr/>
          <a:lstStyle/>
          <a:p>
            <a:r>
              <a:rPr lang="zh-CN" altLang="en-US" sz="4800" dirty="0"/>
              <a:t>代码审查工具：</a:t>
            </a:r>
            <a:r>
              <a:rPr lang="en-US" altLang="zh-CN" sz="4800" dirty="0" err="1"/>
              <a:t>Phabricator</a:t>
            </a:r>
            <a:endParaRPr lang="zh-CN" altLang="en-US" sz="4800" dirty="0"/>
          </a:p>
        </p:txBody>
      </p:sp>
      <p:sp>
        <p:nvSpPr>
          <p:cNvPr id="4" name="Text Placeholder 2"/>
          <p:cNvSpPr txBox="1"/>
          <p:nvPr/>
        </p:nvSpPr>
        <p:spPr>
          <a:xfrm>
            <a:off x="1019174" y="6301105"/>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代码开发工具：</a:t>
            </a:r>
            <a:r>
              <a:rPr lang="en-US" altLang="zh-CN" sz="4800" kern="0" dirty="0"/>
              <a:t>Nuclide</a:t>
            </a:r>
            <a:endParaRPr lang="zh-CN" altLang="en-US" sz="4800" kern="0" dirty="0"/>
          </a:p>
        </p:txBody>
      </p:sp>
      <p:sp>
        <p:nvSpPr>
          <p:cNvPr id="5" name="Text Placeholder 2"/>
          <p:cNvSpPr txBox="1"/>
          <p:nvPr/>
        </p:nvSpPr>
        <p:spPr>
          <a:xfrm>
            <a:off x="1018982" y="5218326"/>
            <a:ext cx="18093691" cy="55372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	</a:t>
            </a:r>
            <a:r>
              <a:rPr lang="zh-CN" altLang="en-US" sz="3600" kern="0" dirty="0"/>
              <a:t>支持：代码审查、代码静态扫描，单元测试，集成测试，前后端联调</a:t>
            </a:r>
          </a:p>
        </p:txBody>
      </p:sp>
      <p:sp>
        <p:nvSpPr>
          <p:cNvPr id="6" name="Text Placeholder 2"/>
          <p:cNvSpPr txBox="1"/>
          <p:nvPr/>
        </p:nvSpPr>
        <p:spPr>
          <a:xfrm>
            <a:off x="1019175" y="7974330"/>
            <a:ext cx="18093690" cy="166179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没有专职的测试人员，只有测试工具团队，运维人员也很少，主要是提供大量的工具让开发人员能够自己进行测试、运维的基本工作，实现开发人员在“开发、测试、运维”这几个步骤上的全栈工作。   </a:t>
            </a:r>
          </a:p>
        </p:txBody>
      </p:sp>
      <p:sp>
        <p:nvSpPr>
          <p:cNvPr id="7" name="Text Placeholder 2"/>
          <p:cNvSpPr txBox="1"/>
          <p:nvPr/>
        </p:nvSpPr>
        <p:spPr>
          <a:xfrm>
            <a:off x="991665" y="2357476"/>
            <a:ext cx="18093691" cy="1107996"/>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没有一个端到端的流水线，采取的方式是：让这些流程中使用的工具通过开放的</a:t>
            </a:r>
            <a:r>
              <a:rPr lang="en-US" altLang="zh-CN" sz="3600" kern="0" dirty="0"/>
              <a:t>API</a:t>
            </a:r>
            <a:r>
              <a:rPr lang="zh-CN" altLang="en-US" sz="3600" kern="0" dirty="0"/>
              <a:t>进行一个网状连接，从而使开发者可以灵活定义小范围的流程，高效工作。</a:t>
            </a:r>
          </a:p>
        </p:txBody>
      </p:sp>
      <p:sp>
        <p:nvSpPr>
          <p:cNvPr id="8" name="Text Placeholder 2"/>
          <p:cNvSpPr txBox="1"/>
          <p:nvPr/>
        </p:nvSpPr>
        <p:spPr>
          <a:xfrm>
            <a:off x="991870" y="9968832"/>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p>
        </p:txBody>
      </p:sp>
      <p:pic>
        <p:nvPicPr>
          <p:cNvPr id="10" name="图片 9"/>
          <p:cNvPicPr>
            <a:picLocks noChangeAspect="1"/>
          </p:cNvPicPr>
          <p:nvPr/>
        </p:nvPicPr>
        <p:blipFill>
          <a:blip r:embed="rId3"/>
          <a:stretch>
            <a:fillRect/>
          </a:stretch>
        </p:blipFill>
        <p:spPr>
          <a:xfrm>
            <a:off x="9366250" y="5967730"/>
            <a:ext cx="2691765" cy="1071880"/>
          </a:xfrm>
          <a:prstGeom prst="rect">
            <a:avLst/>
          </a:prstGeom>
        </p:spPr>
      </p:pic>
      <p:pic>
        <p:nvPicPr>
          <p:cNvPr id="11" name="图片 10"/>
          <p:cNvPicPr>
            <a:picLocks noChangeAspect="1"/>
          </p:cNvPicPr>
          <p:nvPr/>
        </p:nvPicPr>
        <p:blipFill>
          <a:blip r:embed="rId4"/>
          <a:stretch>
            <a:fillRect/>
          </a:stretch>
        </p:blipFill>
        <p:spPr>
          <a:xfrm>
            <a:off x="10085070" y="3895090"/>
            <a:ext cx="892175" cy="60452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3693319"/>
          </a:xfrm>
        </p:spPr>
        <p:txBody>
          <a:bodyPr wrap="square" lIns="0" tIns="0" rIns="0" bIns="0">
            <a:spAutoFit/>
          </a:bodyPr>
          <a:lstStyle/>
          <a:p>
            <a:r>
              <a:rPr lang="en-GB" altLang="zh-CN" sz="6000" dirty="0"/>
              <a:t>DevOps Tools</a:t>
            </a:r>
            <a:r>
              <a:rPr lang="zh-CN" altLang="en-GB" sz="6000" dirty="0"/>
              <a:t>（开发和开源工具汇总）</a:t>
            </a:r>
            <a:r>
              <a:rPr lang="en-US" altLang="zh-Hans" sz="6000" dirty="0"/>
              <a:t>-</a:t>
            </a:r>
            <a:r>
              <a:rPr lang="zh-Hans" altLang="en-US" sz="6000" dirty="0"/>
              <a:t> 如果能补一副工具全景图或者</a:t>
            </a:r>
            <a:r>
              <a:rPr lang="en-US" altLang="zh-Hans" sz="6000" dirty="0"/>
              <a:t>DevOps</a:t>
            </a:r>
            <a:r>
              <a:rPr lang="zh-Hans" altLang="en-US" sz="6000" dirty="0"/>
              <a:t>流程图会更好</a:t>
            </a:r>
            <a:r>
              <a:rPr lang="zh-Hans" altLang="en-US" sz="6000" dirty="0">
                <a:sym typeface="Wingdings" pitchFamily="2" charset="2"/>
              </a:rPr>
              <a:t></a:t>
            </a:r>
            <a:br>
              <a:rPr lang="en-US" altLang="zh-Hans" sz="6000" dirty="0">
                <a:sym typeface="Wingdings" pitchFamily="2" charset="2"/>
              </a:rPr>
            </a:br>
            <a:br>
              <a:rPr lang="en-GB" altLang="zh-CN" sz="6000" dirty="0"/>
            </a:br>
            <a:endParaRPr lang="zh-CN" altLang="en-US" sz="6000" dirty="0"/>
          </a:p>
        </p:txBody>
      </p:sp>
      <p:sp>
        <p:nvSpPr>
          <p:cNvPr id="4" name="文本框 3"/>
          <p:cNvSpPr txBox="1"/>
          <p:nvPr/>
        </p:nvSpPr>
        <p:spPr>
          <a:xfrm>
            <a:off x="1005205" y="3004820"/>
            <a:ext cx="16684625" cy="3169285"/>
          </a:xfrm>
          <a:prstGeom prst="rect">
            <a:avLst/>
          </a:prstGeom>
          <a:noFill/>
        </p:spPr>
        <p:txBody>
          <a:bodyPr wrap="none" rtlCol="0" anchor="t">
            <a:spAutoFit/>
          </a:bodyPr>
          <a:lstStyle/>
          <a:p>
            <a:pPr algn="l"/>
            <a:r>
              <a:rPr lang="en-GB" altLang="zh-CN" sz="4000" dirty="0">
                <a:solidFill>
                  <a:schemeClr val="bg1"/>
                </a:solidFill>
                <a:sym typeface="+mn-ea"/>
              </a:rPr>
              <a:t>Gatekeeper </a:t>
            </a:r>
            <a:r>
              <a:rPr lang="zh-CN" altLang="en-US" sz="4000" dirty="0">
                <a:solidFill>
                  <a:schemeClr val="bg1"/>
                </a:solidFill>
                <a:sym typeface="+mn-ea"/>
              </a:rPr>
              <a:t>、</a:t>
            </a:r>
            <a:r>
              <a:rPr lang="en-GB" altLang="zh-CN" sz="4000" dirty="0">
                <a:solidFill>
                  <a:srgbClr val="FF0000"/>
                </a:solidFill>
                <a:sym typeface="+mn-ea"/>
              </a:rPr>
              <a:t>Phabricator</a:t>
            </a:r>
            <a:r>
              <a:rPr lang="zh-CN" altLang="en-US" sz="4000" dirty="0">
                <a:solidFill>
                  <a:schemeClr val="bg1"/>
                </a:solidFill>
                <a:sym typeface="+mn-ea"/>
              </a:rPr>
              <a:t>、</a:t>
            </a:r>
            <a:r>
              <a:rPr lang="en-GB" altLang="zh-CN" sz="4000" dirty="0" err="1">
                <a:solidFill>
                  <a:schemeClr val="bg1"/>
                </a:solidFill>
                <a:sym typeface="+mn-ea"/>
              </a:rPr>
              <a:t>Perflab</a:t>
            </a:r>
            <a:r>
              <a:rPr lang="zh-CN" altLang="en-US" sz="4000" dirty="0">
                <a:solidFill>
                  <a:schemeClr val="bg1"/>
                </a:solidFill>
                <a:sym typeface="+mn-ea"/>
              </a:rPr>
              <a:t>、</a:t>
            </a:r>
            <a:r>
              <a:rPr lang="en-GB" altLang="zh-CN" sz="4000" dirty="0">
                <a:solidFill>
                  <a:schemeClr val="bg1"/>
                </a:solidFill>
                <a:sym typeface="+mn-ea"/>
              </a:rPr>
              <a:t>BitTorrent</a:t>
            </a:r>
            <a:r>
              <a:rPr lang="zh-CN" altLang="en-US" sz="4000" dirty="0">
                <a:solidFill>
                  <a:schemeClr val="bg1"/>
                </a:solidFill>
                <a:sym typeface="+mn-ea"/>
              </a:rPr>
              <a:t>、</a:t>
            </a:r>
            <a:r>
              <a:rPr lang="en-GB" altLang="zh-CN" sz="4000" dirty="0">
                <a:solidFill>
                  <a:schemeClr val="bg1"/>
                </a:solidFill>
                <a:sym typeface="+mn-ea"/>
              </a:rPr>
              <a:t>Claspin</a:t>
            </a:r>
            <a:r>
              <a:rPr lang="zh-CN" altLang="en-GB" sz="4000" dirty="0">
                <a:solidFill>
                  <a:schemeClr val="bg1"/>
                </a:solidFill>
                <a:sym typeface="+mn-ea"/>
              </a:rPr>
              <a:t>、</a:t>
            </a:r>
            <a:r>
              <a:rPr lang="en-US" altLang="zh-CN" sz="4000" dirty="0">
                <a:solidFill>
                  <a:srgbClr val="FF0000"/>
                </a:solidFill>
                <a:sym typeface="+mn-ea"/>
              </a:rPr>
              <a:t>Jest</a:t>
            </a:r>
            <a:r>
              <a:rPr lang="zh-CN" altLang="en-US" sz="4000" dirty="0">
                <a:solidFill>
                  <a:schemeClr val="bg1"/>
                </a:solidFill>
                <a:sym typeface="+mn-ea"/>
              </a:rPr>
              <a:t>、</a:t>
            </a:r>
            <a:r>
              <a:rPr lang="zh-CN" altLang="en-US" sz="4000" dirty="0">
                <a:solidFill>
                  <a:srgbClr val="FF0000"/>
                </a:solidFill>
                <a:sym typeface="+mn-ea"/>
              </a:rPr>
              <a:t>Infer</a:t>
            </a:r>
            <a:r>
              <a:rPr lang="zh-CN" altLang="en-US" sz="4000" dirty="0">
                <a:solidFill>
                  <a:schemeClr val="bg1"/>
                </a:solidFill>
                <a:sym typeface="+mn-ea"/>
              </a:rPr>
              <a:t>、</a:t>
            </a:r>
          </a:p>
          <a:p>
            <a:pPr algn="l"/>
            <a:endParaRPr lang="zh-CN" altLang="en-US" sz="4000" dirty="0">
              <a:solidFill>
                <a:schemeClr val="bg1"/>
              </a:solidFill>
              <a:sym typeface="+mn-ea"/>
            </a:endParaRPr>
          </a:p>
          <a:p>
            <a:pPr algn="l"/>
            <a:r>
              <a:rPr lang="zh-CN" altLang="en-US" sz="4000" dirty="0">
                <a:solidFill>
                  <a:schemeClr val="bg1"/>
                </a:solidFill>
                <a:sym typeface="+mn-ea"/>
              </a:rPr>
              <a:t>Jupiter、Gerrit、</a:t>
            </a:r>
            <a:r>
              <a:rPr lang="zh-CN" altLang="en-US" sz="4000" dirty="0">
                <a:solidFill>
                  <a:srgbClr val="FF0000"/>
                </a:solidFill>
                <a:sym typeface="+mn-ea"/>
              </a:rPr>
              <a:t>Sapienz、</a:t>
            </a:r>
            <a:r>
              <a:rPr lang="en-US" altLang="zh-CN" sz="4000" dirty="0">
                <a:solidFill>
                  <a:srgbClr val="FF0000"/>
                </a:solidFill>
                <a:sym typeface="+mn-ea"/>
              </a:rPr>
              <a:t>chef</a:t>
            </a:r>
            <a:r>
              <a:rPr lang="zh-CN" altLang="en-US" sz="4000" dirty="0">
                <a:solidFill>
                  <a:srgbClr val="FF0000"/>
                </a:solidFill>
                <a:sym typeface="+mn-ea"/>
              </a:rPr>
              <a:t>、</a:t>
            </a:r>
          </a:p>
          <a:p>
            <a:pPr algn="l"/>
            <a:endParaRPr lang="zh-CN" altLang="en-US" sz="4000" dirty="0">
              <a:solidFill>
                <a:schemeClr val="bg1"/>
              </a:solidFill>
              <a:sym typeface="+mn-ea"/>
            </a:endParaRPr>
          </a:p>
          <a:p>
            <a:pPr algn="l"/>
            <a:endParaRPr lang="zh-CN" altLang="en-US" sz="4000" dirty="0">
              <a:solidFill>
                <a:schemeClr val="bg1"/>
              </a:solidFill>
              <a:sym typeface="+mn-ea"/>
            </a:endParaRPr>
          </a:p>
        </p:txBody>
      </p:sp>
      <p:pic>
        <p:nvPicPr>
          <p:cNvPr id="5" name="图片 4"/>
          <p:cNvPicPr>
            <a:picLocks noChangeAspect="1"/>
          </p:cNvPicPr>
          <p:nvPr/>
        </p:nvPicPr>
        <p:blipFill>
          <a:blip r:embed="rId3"/>
          <a:stretch>
            <a:fillRect/>
          </a:stretch>
        </p:blipFill>
        <p:spPr>
          <a:xfrm>
            <a:off x="1130300" y="5481955"/>
            <a:ext cx="714375" cy="714375"/>
          </a:xfrm>
          <a:prstGeom prst="rect">
            <a:avLst/>
          </a:prstGeom>
        </p:spPr>
      </p:pic>
      <p:sp>
        <p:nvSpPr>
          <p:cNvPr id="6" name="文本框 5"/>
          <p:cNvSpPr txBox="1"/>
          <p:nvPr/>
        </p:nvSpPr>
        <p:spPr>
          <a:xfrm>
            <a:off x="1130300" y="6554470"/>
            <a:ext cx="1015365" cy="521970"/>
          </a:xfrm>
          <a:prstGeom prst="rect">
            <a:avLst/>
          </a:prstGeom>
          <a:noFill/>
        </p:spPr>
        <p:txBody>
          <a:bodyPr wrap="square" rtlCol="0" anchor="t">
            <a:spAutoFit/>
          </a:bodyPr>
          <a:lstStyle/>
          <a:p>
            <a:r>
              <a:rPr lang="zh-CN" altLang="en-US" sz="2800">
                <a:solidFill>
                  <a:schemeClr val="bg1"/>
                </a:solidFill>
              </a:rPr>
              <a:t>Jest</a:t>
            </a:r>
          </a:p>
        </p:txBody>
      </p:sp>
      <p:sp>
        <p:nvSpPr>
          <p:cNvPr id="8" name="文本框 7"/>
          <p:cNvSpPr txBox="1"/>
          <p:nvPr/>
        </p:nvSpPr>
        <p:spPr>
          <a:xfrm>
            <a:off x="3009900" y="6529070"/>
            <a:ext cx="1015365" cy="521970"/>
          </a:xfrm>
          <a:prstGeom prst="rect">
            <a:avLst/>
          </a:prstGeom>
          <a:noFill/>
        </p:spPr>
        <p:txBody>
          <a:bodyPr wrap="square" rtlCol="0" anchor="t">
            <a:spAutoFit/>
          </a:bodyPr>
          <a:lstStyle/>
          <a:p>
            <a:r>
              <a:rPr lang="zh-CN" altLang="en-US" sz="2800" dirty="0">
                <a:solidFill>
                  <a:schemeClr val="bg1"/>
                </a:solidFill>
                <a:sym typeface="+mn-ea"/>
              </a:rPr>
              <a:t>Infer</a:t>
            </a:r>
            <a:endParaRPr lang="zh-CN" altLang="en-US" sz="2800">
              <a:solidFill>
                <a:schemeClr val="bg1"/>
              </a:solidFill>
            </a:endParaRPr>
          </a:p>
        </p:txBody>
      </p:sp>
      <p:pic>
        <p:nvPicPr>
          <p:cNvPr id="9" name="图片 8"/>
          <p:cNvPicPr>
            <a:picLocks noChangeAspect="1"/>
          </p:cNvPicPr>
          <p:nvPr/>
        </p:nvPicPr>
        <p:blipFill>
          <a:blip r:embed="rId4"/>
          <a:stretch>
            <a:fillRect/>
          </a:stretch>
        </p:blipFill>
        <p:spPr>
          <a:xfrm>
            <a:off x="3009900" y="5481955"/>
            <a:ext cx="714375" cy="714375"/>
          </a:xfrm>
          <a:prstGeom prst="rect">
            <a:avLst/>
          </a:prstGeom>
        </p:spPr>
      </p:pic>
      <p:pic>
        <p:nvPicPr>
          <p:cNvPr id="12" name="图片 11"/>
          <p:cNvPicPr>
            <a:picLocks noChangeAspect="1"/>
          </p:cNvPicPr>
          <p:nvPr/>
        </p:nvPicPr>
        <p:blipFill>
          <a:blip r:embed="rId5"/>
          <a:stretch>
            <a:fillRect/>
          </a:stretch>
        </p:blipFill>
        <p:spPr>
          <a:xfrm>
            <a:off x="4897120" y="5618480"/>
            <a:ext cx="481965" cy="577850"/>
          </a:xfrm>
          <a:prstGeom prst="rect">
            <a:avLst/>
          </a:prstGeom>
        </p:spPr>
      </p:pic>
      <p:sp>
        <p:nvSpPr>
          <p:cNvPr id="13" name="文本框 12"/>
          <p:cNvSpPr txBox="1"/>
          <p:nvPr/>
        </p:nvSpPr>
        <p:spPr>
          <a:xfrm>
            <a:off x="4634230" y="6529070"/>
            <a:ext cx="1387475" cy="521970"/>
          </a:xfrm>
          <a:prstGeom prst="rect">
            <a:avLst/>
          </a:prstGeom>
          <a:noFill/>
        </p:spPr>
        <p:txBody>
          <a:bodyPr wrap="none" rtlCol="0" anchor="t">
            <a:spAutoFit/>
          </a:bodyPr>
          <a:lstStyle/>
          <a:p>
            <a:r>
              <a:rPr lang="zh-CN" altLang="en-US" sz="2800">
                <a:solidFill>
                  <a:schemeClr val="bg1"/>
                </a:solidFill>
                <a:sym typeface="+mn-ea"/>
              </a:rPr>
              <a:t>Nuclide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6232475"/>
          </a:xfrm>
        </p:spPr>
        <p:txBody>
          <a:bodyPr/>
          <a:lstStyle/>
          <a:p>
            <a:pPr marL="685800" indent="-685800">
              <a:lnSpc>
                <a:spcPct val="150000"/>
              </a:lnSpc>
              <a:buFont typeface="Arial" panose="020B060402020209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创业的故事</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的组织文化</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三、</a:t>
            </a:r>
            <a:r>
              <a:rPr kumimoji="1" lang="en-US" altLang="zh-CN" b="1" dirty="0">
                <a:solidFill>
                  <a:srgbClr val="FFC000"/>
                </a:solidFill>
              </a:rPr>
              <a:t>Facebook</a:t>
            </a:r>
            <a:r>
              <a:rPr kumimoji="1" lang="zh-CN" altLang="en-US" b="1" dirty="0">
                <a:solidFill>
                  <a:srgbClr val="FFC000"/>
                </a:solidFill>
              </a:rPr>
              <a:t>的管理</a:t>
            </a:r>
            <a:r>
              <a:rPr kumimoji="1" lang="en-US" altLang="zh-CN" b="1" dirty="0">
                <a:solidFill>
                  <a:srgbClr val="FFC000"/>
                </a:solidFill>
              </a:rPr>
              <a:t>/</a:t>
            </a:r>
            <a:r>
              <a:rPr kumimoji="1" lang="zh-CN" altLang="en-US" b="1" dirty="0">
                <a:solidFill>
                  <a:srgbClr val="FFC000"/>
                </a:solidFill>
              </a:rPr>
              <a:t>工程实践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四、</a:t>
            </a:r>
            <a:r>
              <a:rPr kumimoji="1" lang="en-US" altLang="zh-CN" b="1" dirty="0">
                <a:solidFill>
                  <a:srgbClr val="FFC000"/>
                </a:solidFill>
              </a:rPr>
              <a:t>Facebook</a:t>
            </a:r>
            <a:r>
              <a:rPr kumimoji="1" lang="zh-CN" altLang="en-US" b="1" dirty="0">
                <a:solidFill>
                  <a:srgbClr val="FFC000"/>
                </a:solidFill>
              </a:rPr>
              <a:t>的工具</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五、</a:t>
            </a:r>
            <a:r>
              <a:rPr kumimoji="1" lang="en-US" altLang="zh-CN" b="1" dirty="0">
                <a:solidFill>
                  <a:srgbClr val="FFC000"/>
                </a:solidFill>
              </a:rPr>
              <a:t>Facebook</a:t>
            </a:r>
            <a:r>
              <a:rPr kumimoji="1" lang="zh-CN" altLang="en-US" b="1" dirty="0">
                <a:solidFill>
                  <a:srgbClr val="FFC000"/>
                </a:solidFill>
              </a:rPr>
              <a:t>的</a:t>
            </a:r>
            <a:r>
              <a:rPr kumimoji="1" lang="en-US" altLang="zh-CN" b="1" dirty="0" err="1">
                <a:solidFill>
                  <a:srgbClr val="FFC000"/>
                </a:solidFill>
              </a:rPr>
              <a:t>DevOps</a:t>
            </a:r>
            <a:r>
              <a:rPr kumimoji="1" lang="zh-CN" altLang="en-US" b="1" dirty="0">
                <a:solidFill>
                  <a:srgbClr val="FFC000"/>
                </a:solidFill>
              </a:rPr>
              <a:t>之旅</a:t>
            </a:r>
            <a:endParaRPr kumimoji="1" lang="en-US" altLang="zh-CN" b="1" dirty="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001" y="620924"/>
            <a:ext cx="18093690" cy="830580"/>
          </a:xfrm>
        </p:spPr>
        <p:txBody>
          <a:bodyPr wrap="square" lIns="0" tIns="0" rIns="0" bIns="0">
            <a:spAutoFit/>
          </a:bodyPr>
          <a:lstStyle/>
          <a:p>
            <a:r>
              <a:rPr lang="zh-CN" altLang="en-US" sz="5400">
                <a:sym typeface="+mn-ea"/>
              </a:rPr>
              <a:t>Facebook’s development process日常开发流程（</a:t>
            </a:r>
            <a:r>
              <a:rPr lang="en-US" altLang="zh-CN" sz="5400">
                <a:sym typeface="+mn-ea"/>
              </a:rPr>
              <a:t>1</a:t>
            </a:r>
            <a:r>
              <a:rPr lang="zh-CN" altLang="en-US" sz="5400">
                <a:sym typeface="+mn-ea"/>
              </a:rPr>
              <a:t>） </a:t>
            </a:r>
            <a:endParaRPr lang="zh-CN" altLang="en-US" sz="5400">
              <a:solidFill>
                <a:srgbClr val="FF0000"/>
              </a:solidFill>
              <a:sym typeface="+mn-ea"/>
            </a:endParaRPr>
          </a:p>
        </p:txBody>
      </p:sp>
      <p:pic>
        <p:nvPicPr>
          <p:cNvPr id="4" name="图片 3"/>
          <p:cNvPicPr>
            <a:picLocks noChangeAspect="1"/>
          </p:cNvPicPr>
          <p:nvPr/>
        </p:nvPicPr>
        <p:blipFill>
          <a:blip r:embed="rId3"/>
          <a:stretch>
            <a:fillRect/>
          </a:stretch>
        </p:blipFill>
        <p:spPr>
          <a:xfrm>
            <a:off x="1828800" y="2199005"/>
            <a:ext cx="15023465" cy="800544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830580"/>
          </a:xfrm>
        </p:spPr>
        <p:txBody>
          <a:bodyPr wrap="square" lIns="0" tIns="0" rIns="0" bIns="0">
            <a:spAutoFit/>
          </a:bodyPr>
          <a:lstStyle/>
          <a:p>
            <a:r>
              <a:rPr lang="zh-CN" altLang="en-US" sz="5400">
                <a:sym typeface="+mn-ea"/>
              </a:rPr>
              <a:t>Facebook’s development process日常开发流程（</a:t>
            </a:r>
            <a:r>
              <a:rPr lang="en-US" altLang="zh-CN" sz="5400">
                <a:sym typeface="+mn-ea"/>
              </a:rPr>
              <a:t>2</a:t>
            </a:r>
            <a:r>
              <a:rPr lang="zh-CN" altLang="en-US" sz="5400">
                <a:sym typeface="+mn-ea"/>
              </a:rPr>
              <a:t>）</a:t>
            </a:r>
          </a:p>
        </p:txBody>
      </p:sp>
      <p:pic>
        <p:nvPicPr>
          <p:cNvPr id="5" name="图片 4"/>
          <p:cNvPicPr>
            <a:picLocks noChangeAspect="1"/>
          </p:cNvPicPr>
          <p:nvPr/>
        </p:nvPicPr>
        <p:blipFill>
          <a:blip r:embed="rId3"/>
          <a:stretch>
            <a:fillRect/>
          </a:stretch>
        </p:blipFill>
        <p:spPr>
          <a:xfrm>
            <a:off x="1253490" y="2212340"/>
            <a:ext cx="16701770" cy="745299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工具相关</a:t>
            </a:r>
            <a:r>
              <a:rPr lang="en-US" altLang="zh-CN" sz="6000" dirty="0">
                <a:sym typeface="+mn-ea"/>
              </a:rPr>
              <a:t>-</a:t>
            </a:r>
            <a:r>
              <a:rPr lang="zh-CN" altLang="en-US" sz="6000">
                <a:solidFill>
                  <a:schemeClr val="bg1"/>
                </a:solidFill>
                <a:sym typeface="+mn-ea"/>
              </a:rPr>
              <a:t>Infer 静态分析工具</a:t>
            </a:r>
          </a:p>
        </p:txBody>
      </p:sp>
      <p:sp>
        <p:nvSpPr>
          <p:cNvPr id="13" name="文本框 12"/>
          <p:cNvSpPr txBox="1"/>
          <p:nvPr/>
        </p:nvSpPr>
        <p:spPr>
          <a:xfrm>
            <a:off x="966470" y="2590165"/>
            <a:ext cx="2540000" cy="521970"/>
          </a:xfrm>
          <a:prstGeom prst="rect">
            <a:avLst/>
          </a:prstGeom>
          <a:noFill/>
        </p:spPr>
        <p:txBody>
          <a:bodyPr wrap="square" rtlCol="0" anchor="t">
            <a:spAutoFit/>
          </a:bodyPr>
          <a:lstStyle/>
          <a:p>
            <a:r>
              <a:rPr lang="zh-CN" altLang="en-US" sz="2800">
                <a:solidFill>
                  <a:schemeClr val="bg1"/>
                </a:solidFill>
              </a:rPr>
              <a:t>Infer</a:t>
            </a:r>
          </a:p>
        </p:txBody>
      </p:sp>
      <p:sp>
        <p:nvSpPr>
          <p:cNvPr id="14" name="文本框 13"/>
          <p:cNvSpPr txBox="1"/>
          <p:nvPr/>
        </p:nvSpPr>
        <p:spPr>
          <a:xfrm>
            <a:off x="2247900" y="2590165"/>
            <a:ext cx="14027785" cy="521970"/>
          </a:xfrm>
          <a:prstGeom prst="rect">
            <a:avLst/>
          </a:prstGeom>
          <a:noFill/>
        </p:spPr>
        <p:txBody>
          <a:bodyPr wrap="square" rtlCol="0" anchor="t">
            <a:spAutoFit/>
          </a:bodyPr>
          <a:lstStyle/>
          <a:p>
            <a:r>
              <a:rPr lang="zh-CN" altLang="en-US" sz="2800">
                <a:solidFill>
                  <a:schemeClr val="bg1"/>
                </a:solidFill>
              </a:rPr>
              <a:t>A static analyzer for Java, C, C++, and Objective-C http://fbinfer.com/</a:t>
            </a:r>
          </a:p>
        </p:txBody>
      </p:sp>
      <p:sp>
        <p:nvSpPr>
          <p:cNvPr id="3" name="文本框 2"/>
          <p:cNvSpPr txBox="1"/>
          <p:nvPr/>
        </p:nvSpPr>
        <p:spPr>
          <a:xfrm>
            <a:off x="927735" y="4006850"/>
            <a:ext cx="16668750" cy="5262245"/>
          </a:xfrm>
          <a:prstGeom prst="rect">
            <a:avLst/>
          </a:prstGeom>
          <a:noFill/>
        </p:spPr>
        <p:txBody>
          <a:bodyPr wrap="square" rtlCol="0" anchor="t">
            <a:spAutoFit/>
          </a:bodyPr>
          <a:lstStyle/>
          <a:p>
            <a:r>
              <a:rPr lang="zh-CN" altLang="en-US" sz="2800">
                <a:solidFill>
                  <a:schemeClr val="bg1"/>
                </a:solidFill>
                <a:sym typeface="+mn-ea"/>
              </a:rPr>
              <a:t>– Full automation and integration. The technique should be push-button and integrated into the development environment used by programmers.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Scalability. The technique scales to millions of lines of code.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Precision. Developers’ time is an important resource. An imprecise tool pro-</a:t>
            </a:r>
            <a:endParaRPr lang="zh-CN" altLang="en-US" sz="2800">
              <a:solidFill>
                <a:schemeClr val="bg1"/>
              </a:solidFill>
            </a:endParaRPr>
          </a:p>
          <a:p>
            <a:r>
              <a:rPr lang="zh-CN" altLang="en-US" sz="2800">
                <a:solidFill>
                  <a:schemeClr val="bg1"/>
                </a:solidFill>
                <a:sym typeface="+mn-ea"/>
              </a:rPr>
              <a:t>viding poor results would be seen as a waste of that resource.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Fast Reporting. The analysis should not get in the way of the development cycle; therefore it has to report to developers in minutes, before programmers commit or make further changes. As we will see in Section 5, fast reporting is not only about analysing code fast, but it also involves good integration with</a:t>
            </a:r>
            <a:endParaRPr lang="zh-CN" altLang="en-US" sz="2800">
              <a:solidFill>
                <a:schemeClr val="bg1"/>
              </a:solidFill>
            </a:endParaRPr>
          </a:p>
          <a:p>
            <a:r>
              <a:rPr lang="zh-CN" altLang="en-US" sz="2800">
                <a:solidFill>
                  <a:schemeClr val="bg1"/>
                </a:solidFill>
                <a:sym typeface="+mn-ea"/>
              </a:rPr>
              <a:t>the existing infrastructure where many other tasks need to be performed.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Phabricator </a:t>
            </a:r>
            <a:endParaRPr lang="en-US" altLang="zh-CN" sz="6000" dirty="0"/>
          </a:p>
        </p:txBody>
      </p:sp>
      <p:sp>
        <p:nvSpPr>
          <p:cNvPr id="12" name="文本框 11"/>
          <p:cNvSpPr txBox="1"/>
          <p:nvPr/>
        </p:nvSpPr>
        <p:spPr>
          <a:xfrm>
            <a:off x="966470" y="3372485"/>
            <a:ext cx="18686145" cy="7416165"/>
          </a:xfrm>
          <a:prstGeom prst="rect">
            <a:avLst/>
          </a:prstGeom>
          <a:noFill/>
        </p:spPr>
        <p:txBody>
          <a:bodyPr wrap="square" rtlCol="0" anchor="t">
            <a:spAutoFit/>
          </a:bodyPr>
          <a:lstStyle/>
          <a:p>
            <a:r>
              <a:rPr lang="zh-CN" altLang="en-US" sz="2800">
                <a:solidFill>
                  <a:schemeClr val="bg1"/>
                </a:solidFill>
              </a:rPr>
              <a:t>reviewing and auditing source code;</a:t>
            </a:r>
          </a:p>
          <a:p>
            <a:endParaRPr lang="zh-CN" altLang="en-US" sz="2800">
              <a:solidFill>
                <a:schemeClr val="bg1"/>
              </a:solidFill>
            </a:endParaRPr>
          </a:p>
          <a:p>
            <a:r>
              <a:rPr lang="zh-CN" altLang="en-US" sz="2800">
                <a:solidFill>
                  <a:schemeClr val="bg1"/>
                </a:solidFill>
              </a:rPr>
              <a:t>hosting and browsing repositories;</a:t>
            </a:r>
          </a:p>
          <a:p>
            <a:endParaRPr lang="zh-CN" altLang="en-US" sz="2800">
              <a:solidFill>
                <a:schemeClr val="bg1"/>
              </a:solidFill>
            </a:endParaRPr>
          </a:p>
          <a:p>
            <a:r>
              <a:rPr lang="zh-CN" altLang="en-US" sz="2800">
                <a:solidFill>
                  <a:schemeClr val="bg1"/>
                </a:solidFill>
              </a:rPr>
              <a:t>tracking bugs;</a:t>
            </a:r>
          </a:p>
          <a:p>
            <a:endParaRPr lang="zh-CN" altLang="en-US" sz="2800">
              <a:solidFill>
                <a:schemeClr val="bg1"/>
              </a:solidFill>
            </a:endParaRPr>
          </a:p>
          <a:p>
            <a:r>
              <a:rPr lang="zh-CN" altLang="en-US" sz="2800">
                <a:solidFill>
                  <a:schemeClr val="bg1"/>
                </a:solidFill>
              </a:rPr>
              <a:t>managing projects;</a:t>
            </a:r>
          </a:p>
          <a:p>
            <a:endParaRPr lang="zh-CN" altLang="en-US" sz="2800">
              <a:solidFill>
                <a:schemeClr val="bg1"/>
              </a:solidFill>
            </a:endParaRPr>
          </a:p>
          <a:p>
            <a:r>
              <a:rPr lang="zh-CN" altLang="en-US" sz="2800">
                <a:solidFill>
                  <a:schemeClr val="bg1"/>
                </a:solidFill>
              </a:rPr>
              <a:t>conversing with team members;</a:t>
            </a:r>
          </a:p>
          <a:p>
            <a:endParaRPr lang="zh-CN" altLang="en-US" sz="2800">
              <a:solidFill>
                <a:schemeClr val="bg1"/>
              </a:solidFill>
            </a:endParaRPr>
          </a:p>
          <a:p>
            <a:r>
              <a:rPr lang="zh-CN" altLang="en-US" sz="2800">
                <a:solidFill>
                  <a:schemeClr val="bg1"/>
                </a:solidFill>
              </a:rPr>
              <a:t>assembling a party to venture forth;</a:t>
            </a:r>
          </a:p>
          <a:p>
            <a:endParaRPr lang="zh-CN" altLang="en-US" sz="2800">
              <a:solidFill>
                <a:schemeClr val="bg1"/>
              </a:solidFill>
            </a:endParaRPr>
          </a:p>
          <a:p>
            <a:r>
              <a:rPr lang="zh-CN" altLang="en-US" sz="2800">
                <a:solidFill>
                  <a:schemeClr val="bg1"/>
                </a:solidFill>
              </a:rPr>
              <a:t>writing stuff down and reading it later;</a:t>
            </a:r>
          </a:p>
          <a:p>
            <a:endParaRPr lang="zh-CN" altLang="en-US" sz="2800">
              <a:solidFill>
                <a:schemeClr val="bg1"/>
              </a:solidFill>
            </a:endParaRPr>
          </a:p>
          <a:p>
            <a:r>
              <a:rPr lang="zh-CN" altLang="en-US" sz="2800">
                <a:solidFill>
                  <a:schemeClr val="bg1"/>
                </a:solidFill>
              </a:rPr>
              <a:t>hiding stuff from coworkers; and</a:t>
            </a:r>
          </a:p>
          <a:p>
            <a:endParaRPr lang="zh-CN" altLang="en-US" sz="2800">
              <a:solidFill>
                <a:schemeClr val="bg1"/>
              </a:solidFill>
            </a:endParaRPr>
          </a:p>
          <a:p>
            <a:r>
              <a:rPr lang="zh-CN" altLang="en-US" sz="2800">
                <a:solidFill>
                  <a:schemeClr val="bg1"/>
                </a:solidFill>
              </a:rPr>
              <a:t>also some other things.</a:t>
            </a:r>
          </a:p>
        </p:txBody>
      </p:sp>
      <p:sp>
        <p:nvSpPr>
          <p:cNvPr id="13" name="文本框 12"/>
          <p:cNvSpPr txBox="1"/>
          <p:nvPr/>
        </p:nvSpPr>
        <p:spPr>
          <a:xfrm>
            <a:off x="966470" y="1980565"/>
            <a:ext cx="2540000" cy="521970"/>
          </a:xfrm>
          <a:prstGeom prst="rect">
            <a:avLst/>
          </a:prstGeom>
          <a:noFill/>
        </p:spPr>
        <p:txBody>
          <a:bodyPr wrap="square" rtlCol="0" anchor="t">
            <a:spAutoFit/>
          </a:bodyPr>
          <a:lstStyle/>
          <a:p>
            <a:r>
              <a:rPr lang="zh-CN" altLang="en-US" sz="2800">
                <a:solidFill>
                  <a:schemeClr val="bg1"/>
                </a:solidFill>
                <a:sym typeface="+mn-ea"/>
              </a:rPr>
              <a:t>Phabricator </a:t>
            </a:r>
            <a:endParaRPr lang="zh-CN" altLang="en-US" sz="2800">
              <a:solidFill>
                <a:schemeClr val="bg1"/>
              </a:solidFill>
            </a:endParaRPr>
          </a:p>
        </p:txBody>
      </p:sp>
      <p:sp>
        <p:nvSpPr>
          <p:cNvPr id="14" name="文本框 13"/>
          <p:cNvSpPr txBox="1"/>
          <p:nvPr/>
        </p:nvSpPr>
        <p:spPr>
          <a:xfrm>
            <a:off x="4598035" y="1980565"/>
            <a:ext cx="7630795" cy="521970"/>
          </a:xfrm>
          <a:prstGeom prst="rect">
            <a:avLst/>
          </a:prstGeom>
          <a:noFill/>
        </p:spPr>
        <p:txBody>
          <a:bodyPr wrap="square" rtlCol="0" anchor="t">
            <a:spAutoFit/>
          </a:bodyPr>
          <a:lstStyle/>
          <a:p>
            <a:r>
              <a:rPr lang="zh-CN" altLang="en-US" sz="2800">
                <a:solidFill>
                  <a:schemeClr val="bg1"/>
                </a:solidFill>
              </a:rPr>
              <a:t>http://phacility.com/phabricator/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jest</a:t>
            </a:r>
            <a:endParaRPr lang="en-US" altLang="zh-CN" sz="6000" dirty="0"/>
          </a:p>
        </p:txBody>
      </p:sp>
      <p:sp>
        <p:nvSpPr>
          <p:cNvPr id="12" name="文本框 11"/>
          <p:cNvSpPr txBox="1"/>
          <p:nvPr/>
        </p:nvSpPr>
        <p:spPr>
          <a:xfrm>
            <a:off x="966470" y="3372485"/>
            <a:ext cx="18686145" cy="3107690"/>
          </a:xfrm>
          <a:prstGeom prst="rect">
            <a:avLst/>
          </a:prstGeom>
          <a:noFill/>
        </p:spPr>
        <p:txBody>
          <a:bodyPr wrap="square" rtlCol="0" anchor="t">
            <a:spAutoFit/>
          </a:bodyPr>
          <a:lstStyle/>
          <a:p>
            <a:r>
              <a:rPr lang="zh-CN" altLang="en-US" sz="2800">
                <a:solidFill>
                  <a:schemeClr val="bg1"/>
                </a:solidFill>
              </a:rPr>
              <a:t>👩 Developer Ready: A comprehensive JavaScript testing solution. Works out of the box for most JavaScript projects.</a:t>
            </a:r>
          </a:p>
          <a:p>
            <a:endParaRPr lang="zh-CN" altLang="en-US" sz="2800">
              <a:solidFill>
                <a:schemeClr val="bg1"/>
              </a:solidFill>
            </a:endParaRPr>
          </a:p>
          <a:p>
            <a:r>
              <a:rPr lang="zh-CN" altLang="en-US" sz="2800">
                <a:solidFill>
                  <a:schemeClr val="bg1"/>
                </a:solidFill>
              </a:rPr>
              <a:t>🏃 Instant Feedback: Fast, interactive watch mode only runs test files related to changed files.</a:t>
            </a:r>
          </a:p>
          <a:p>
            <a:endParaRPr lang="zh-CN" altLang="en-US" sz="2800">
              <a:solidFill>
                <a:schemeClr val="bg1"/>
              </a:solidFill>
            </a:endParaRPr>
          </a:p>
          <a:p>
            <a:r>
              <a:rPr lang="zh-CN" altLang="en-US" sz="2800">
                <a:solidFill>
                  <a:schemeClr val="bg1"/>
                </a:solidFill>
              </a:rPr>
              <a:t>📸  Snapshot Testing: Capture snapshots of large objects to simplify testing and to analyze how they change over time.</a:t>
            </a:r>
          </a:p>
        </p:txBody>
      </p:sp>
      <p:sp>
        <p:nvSpPr>
          <p:cNvPr id="13" name="文本框 12"/>
          <p:cNvSpPr txBox="1"/>
          <p:nvPr/>
        </p:nvSpPr>
        <p:spPr>
          <a:xfrm>
            <a:off x="966470" y="1980565"/>
            <a:ext cx="2540000" cy="521970"/>
          </a:xfrm>
          <a:prstGeom prst="rect">
            <a:avLst/>
          </a:prstGeom>
          <a:noFill/>
        </p:spPr>
        <p:txBody>
          <a:bodyPr wrap="square" rtlCol="0" anchor="t">
            <a:spAutoFit/>
          </a:bodyPr>
          <a:lstStyle/>
          <a:p>
            <a:r>
              <a:rPr lang="zh-CN" altLang="en-US" sz="2800">
                <a:solidFill>
                  <a:schemeClr val="bg1"/>
                </a:solidFill>
              </a:rPr>
              <a:t>jest</a:t>
            </a:r>
          </a:p>
        </p:txBody>
      </p:sp>
      <p:sp>
        <p:nvSpPr>
          <p:cNvPr id="14" name="文本框 13"/>
          <p:cNvSpPr txBox="1"/>
          <p:nvPr/>
        </p:nvSpPr>
        <p:spPr>
          <a:xfrm>
            <a:off x="2247900" y="1980565"/>
            <a:ext cx="7630795" cy="521970"/>
          </a:xfrm>
          <a:prstGeom prst="rect">
            <a:avLst/>
          </a:prstGeom>
          <a:noFill/>
        </p:spPr>
        <p:txBody>
          <a:bodyPr wrap="square" rtlCol="0" anchor="t">
            <a:spAutoFit/>
          </a:bodyPr>
          <a:lstStyle/>
          <a:p>
            <a:r>
              <a:rPr lang="zh-CN" altLang="en-US" sz="2800">
                <a:solidFill>
                  <a:schemeClr val="bg1"/>
                </a:solidFill>
              </a:rPr>
              <a:t>Delightful JavaScript Testing. https://jestjs.io</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Sapienz</a:t>
            </a:r>
            <a:endParaRPr lang="en-US" altLang="zh-CN" sz="6000" dirty="0"/>
          </a:p>
        </p:txBody>
      </p:sp>
      <p:sp>
        <p:nvSpPr>
          <p:cNvPr id="12" name="文本框 11"/>
          <p:cNvSpPr txBox="1"/>
          <p:nvPr/>
        </p:nvSpPr>
        <p:spPr>
          <a:xfrm>
            <a:off x="966470" y="3372485"/>
            <a:ext cx="18686145" cy="3107690"/>
          </a:xfrm>
          <a:prstGeom prst="rect">
            <a:avLst/>
          </a:prstGeom>
          <a:noFill/>
        </p:spPr>
        <p:txBody>
          <a:bodyPr wrap="square" rtlCol="0" anchor="t">
            <a:spAutoFit/>
          </a:bodyPr>
          <a:lstStyle/>
          <a:p>
            <a:r>
              <a:rPr lang="zh-CN" altLang="en-US" sz="2800">
                <a:solidFill>
                  <a:schemeClr val="bg1"/>
                </a:solidFill>
              </a:rPr>
              <a:t>👩 Developer Ready: A comprehensive JavaScript testing solution. Works out of the box for most JavaScript projects.</a:t>
            </a:r>
          </a:p>
          <a:p>
            <a:endParaRPr lang="zh-CN" altLang="en-US" sz="2800">
              <a:solidFill>
                <a:schemeClr val="bg1"/>
              </a:solidFill>
            </a:endParaRPr>
          </a:p>
          <a:p>
            <a:r>
              <a:rPr lang="zh-CN" altLang="en-US" sz="2800">
                <a:solidFill>
                  <a:schemeClr val="bg1"/>
                </a:solidFill>
              </a:rPr>
              <a:t>🏃 Instant Feedback: Fast, interactive watch mode only runs test files related to changed files.</a:t>
            </a:r>
          </a:p>
          <a:p>
            <a:endParaRPr lang="zh-CN" altLang="en-US" sz="2800">
              <a:solidFill>
                <a:schemeClr val="bg1"/>
              </a:solidFill>
            </a:endParaRPr>
          </a:p>
          <a:p>
            <a:r>
              <a:rPr lang="zh-CN" altLang="en-US" sz="2800">
                <a:solidFill>
                  <a:schemeClr val="bg1"/>
                </a:solidFill>
              </a:rPr>
              <a:t>📸  Snapshot Testing: Capture snapshots of large objects to simplify testing and to analyze how they change over time.</a:t>
            </a:r>
          </a:p>
        </p:txBody>
      </p:sp>
      <p:sp>
        <p:nvSpPr>
          <p:cNvPr id="13" name="文本框 12"/>
          <p:cNvSpPr txBox="1"/>
          <p:nvPr/>
        </p:nvSpPr>
        <p:spPr>
          <a:xfrm>
            <a:off x="966470" y="1980565"/>
            <a:ext cx="2540000" cy="521970"/>
          </a:xfrm>
          <a:prstGeom prst="rect">
            <a:avLst/>
          </a:prstGeom>
          <a:noFill/>
        </p:spPr>
        <p:txBody>
          <a:bodyPr wrap="square" rtlCol="0" anchor="t">
            <a:spAutoFit/>
          </a:bodyPr>
          <a:lstStyle/>
          <a:p>
            <a:r>
              <a:rPr lang="zh-CN" altLang="en-US" sz="2800">
                <a:solidFill>
                  <a:schemeClr val="bg1"/>
                </a:solidFill>
              </a:rPr>
              <a:t>Sapienz</a:t>
            </a:r>
          </a:p>
        </p:txBody>
      </p:sp>
      <p:sp>
        <p:nvSpPr>
          <p:cNvPr id="14" name="文本框 13"/>
          <p:cNvSpPr txBox="1"/>
          <p:nvPr/>
        </p:nvSpPr>
        <p:spPr>
          <a:xfrm>
            <a:off x="2247900" y="1980565"/>
            <a:ext cx="7630795" cy="521970"/>
          </a:xfrm>
          <a:prstGeom prst="rect">
            <a:avLst/>
          </a:prstGeom>
          <a:noFill/>
        </p:spPr>
        <p:txBody>
          <a:bodyPr wrap="square" rtlCol="0" anchor="t">
            <a:spAutoFit/>
          </a:bodyPr>
          <a:lstStyle/>
          <a:p>
            <a:r>
              <a:rPr lang="en-US" altLang="zh-CN" sz="2800">
                <a:solidFill>
                  <a:schemeClr val="bg1"/>
                </a:solidFill>
              </a:rPr>
              <a:t> </a:t>
            </a:r>
            <a:r>
              <a:rPr lang="zh-CN" altLang="en-US" sz="2800">
                <a:solidFill>
                  <a:schemeClr val="bg1"/>
                </a:solidFill>
              </a:rPr>
              <a:t>Intelligent automated software testing at scale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Nuclide</a:t>
            </a:r>
            <a:endParaRPr lang="en-US" altLang="zh-CN" sz="6000" dirty="0"/>
          </a:p>
        </p:txBody>
      </p:sp>
      <p:sp>
        <p:nvSpPr>
          <p:cNvPr id="12" name="文本框 11"/>
          <p:cNvSpPr txBox="1"/>
          <p:nvPr/>
        </p:nvSpPr>
        <p:spPr>
          <a:xfrm>
            <a:off x="966470" y="3372485"/>
            <a:ext cx="18686145" cy="521970"/>
          </a:xfrm>
          <a:prstGeom prst="rect">
            <a:avLst/>
          </a:prstGeom>
          <a:noFill/>
        </p:spPr>
        <p:txBody>
          <a:bodyPr wrap="square" rtlCol="0" anchor="t">
            <a:spAutoFit/>
          </a:bodyPr>
          <a:lstStyle/>
          <a:p>
            <a:r>
              <a:rPr lang="zh-CN" altLang="en-US" sz="2800">
                <a:solidFill>
                  <a:schemeClr val="bg1"/>
                </a:solidFill>
              </a:rPr>
              <a:t>https://nuclide.io/docs/editor/basics/</a:t>
            </a:r>
          </a:p>
        </p:txBody>
      </p:sp>
      <p:sp>
        <p:nvSpPr>
          <p:cNvPr id="13" name="文本框 12"/>
          <p:cNvSpPr txBox="1"/>
          <p:nvPr/>
        </p:nvSpPr>
        <p:spPr>
          <a:xfrm>
            <a:off x="966470" y="1980565"/>
            <a:ext cx="2540000" cy="521970"/>
          </a:xfrm>
          <a:prstGeom prst="rect">
            <a:avLst/>
          </a:prstGeom>
          <a:noFill/>
        </p:spPr>
        <p:txBody>
          <a:bodyPr wrap="square" rtlCol="0" anchor="t">
            <a:spAutoFit/>
          </a:bodyPr>
          <a:lstStyle/>
          <a:p>
            <a:r>
              <a:rPr lang="zh-CN" altLang="en-US" sz="2800">
                <a:solidFill>
                  <a:schemeClr val="bg1"/>
                </a:solidFill>
              </a:rPr>
              <a:t>Nuclide</a:t>
            </a:r>
          </a:p>
        </p:txBody>
      </p:sp>
      <p:sp>
        <p:nvSpPr>
          <p:cNvPr id="14" name="文本框 13"/>
          <p:cNvSpPr txBox="1"/>
          <p:nvPr/>
        </p:nvSpPr>
        <p:spPr>
          <a:xfrm>
            <a:off x="2547620" y="1980565"/>
            <a:ext cx="17757775" cy="521970"/>
          </a:xfrm>
          <a:prstGeom prst="rect">
            <a:avLst/>
          </a:prstGeom>
          <a:noFill/>
        </p:spPr>
        <p:txBody>
          <a:bodyPr wrap="square" rtlCol="0" anchor="t">
            <a:spAutoFit/>
          </a:bodyPr>
          <a:lstStyle/>
          <a:p>
            <a:r>
              <a:rPr lang="zh-CN" altLang="en-US" sz="2800">
                <a:solidFill>
                  <a:schemeClr val="bg1"/>
                </a:solidFill>
              </a:rPr>
              <a:t>An open IDE for web and native mobile development, built on top of Atom https://nuclide.io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231106"/>
          </a:xfrm>
        </p:spPr>
        <p:txBody>
          <a:bodyPr wrap="square" lIns="0" tIns="0" rIns="0" bIns="0">
            <a:spAutoFit/>
          </a:bodyPr>
          <a:lstStyle/>
          <a:p>
            <a:r>
              <a:rPr kumimoji="1" lang="zh-CN" altLang="en-US" sz="8000" dirty="0"/>
              <a:t>五、</a:t>
            </a:r>
            <a:r>
              <a:rPr kumimoji="1" lang="en-US" altLang="zh-CN" sz="8000" dirty="0"/>
              <a:t>Facebook</a:t>
            </a:r>
            <a:r>
              <a:rPr kumimoji="1" lang="zh-CN" altLang="en-US" sz="8000" dirty="0"/>
              <a:t>的</a:t>
            </a:r>
            <a:r>
              <a:rPr kumimoji="1" lang="en-US" altLang="zh-CN" sz="8000" dirty="0"/>
              <a:t>DevOps</a:t>
            </a:r>
            <a:r>
              <a:rPr kumimoji="1" lang="zh-CN" altLang="en-US" sz="8000" dirty="0"/>
              <a:t>之旅</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The overall architecture </a:t>
            </a:r>
            <a:r>
              <a:rPr lang="zh-CN" altLang="en-GB" sz="6000" dirty="0"/>
              <a:t>整体分支架构</a:t>
            </a:r>
          </a:p>
        </p:txBody>
      </p:sp>
      <p:pic>
        <p:nvPicPr>
          <p:cNvPr id="3" name="图片 2"/>
          <p:cNvPicPr>
            <a:picLocks noChangeAspect="1"/>
          </p:cNvPicPr>
          <p:nvPr/>
        </p:nvPicPr>
        <p:blipFill>
          <a:blip r:embed="rId3"/>
          <a:stretch>
            <a:fillRect/>
          </a:stretch>
        </p:blipFill>
        <p:spPr>
          <a:xfrm>
            <a:off x="2261235" y="2606675"/>
            <a:ext cx="15011400" cy="778056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zh-Hans" altLang="en-US" sz="6000" dirty="0"/>
              <a:t> </a:t>
            </a:r>
            <a:r>
              <a:rPr lang="en-US" altLang="zh-Hans" sz="6000" dirty="0" err="1"/>
              <a:t>i</a:t>
            </a:r>
            <a:r>
              <a:rPr lang="en-GB" altLang="zh-CN" sz="6000" dirty="0"/>
              <a:t>OS </a:t>
            </a:r>
            <a:endParaRPr lang="zh-CN" altLang="en-US" sz="6000" dirty="0"/>
          </a:p>
        </p:txBody>
      </p:sp>
      <p:sp>
        <p:nvSpPr>
          <p:cNvPr id="4" name="矩形 3"/>
          <p:cNvSpPr/>
          <p:nvPr/>
        </p:nvSpPr>
        <p:spPr>
          <a:xfrm>
            <a:off x="1289050" y="2606675"/>
            <a:ext cx="17526000" cy="7694414"/>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 two week cadence every other Sunday at 6pm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GB" altLang="zh-CN" sz="4000" dirty="0" err="1">
                <a:solidFill>
                  <a:schemeClr val="bg1"/>
                </a:solidFill>
                <a:latin typeface="Microsoft YaHei" panose="020B0503020204020204" pitchFamily="34" charset="-122"/>
                <a:ea typeface="Microsoft YaHei" panose="020B0503020204020204" pitchFamily="34" charset="-122"/>
              </a:rPr>
              <a:t>ver</a:t>
            </a:r>
            <a:r>
              <a:rPr lang="en-GB" altLang="zh-CN" sz="4000" dirty="0">
                <a:solidFill>
                  <a:schemeClr val="bg1"/>
                </a:solidFill>
                <a:latin typeface="Microsoft YaHei" panose="020B0503020204020204" pitchFamily="34" charset="-122"/>
                <a:ea typeface="Microsoft YaHei" panose="020B0503020204020204" pitchFamily="34" charset="-122"/>
              </a:rPr>
              <a:t>- </a:t>
            </a:r>
            <a:r>
              <a:rPr lang="en-GB" altLang="zh-CN" sz="4000" dirty="0" err="1">
                <a:solidFill>
                  <a:schemeClr val="bg1"/>
                </a:solidFill>
                <a:latin typeface="Microsoft YaHei" panose="020B0503020204020204" pitchFamily="34" charset="-122"/>
                <a:ea typeface="Microsoft YaHei" panose="020B0503020204020204" pitchFamily="34" charset="-122"/>
              </a:rPr>
              <a:t>sions</a:t>
            </a:r>
            <a:r>
              <a:rPr lang="en-GB"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GB" altLang="zh-CN" sz="4000" dirty="0" err="1">
                <a:solidFill>
                  <a:schemeClr val="bg1"/>
                </a:solidFill>
                <a:latin typeface="Microsoft YaHei" panose="020B0503020204020204" pitchFamily="34" charset="-122"/>
                <a:ea typeface="Microsoft YaHei" panose="020B0503020204020204" pitchFamily="34" charset="-122"/>
              </a:rPr>
              <a:t>taneously</a:t>
            </a:r>
            <a:r>
              <a:rPr lang="en-GB"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GB" altLang="zh-CN" sz="4000" dirty="0" err="1">
                <a:solidFill>
                  <a:schemeClr val="bg1"/>
                </a:solidFill>
                <a:latin typeface="Microsoft YaHei" panose="020B0503020204020204" pitchFamily="34" charset="-122"/>
                <a:ea typeface="Microsoft YaHei" panose="020B0503020204020204" pitchFamily="34" charset="-122"/>
              </a:rPr>
              <a:t>uct</a:t>
            </a:r>
            <a:r>
              <a:rPr lang="en-GB"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822450" y="3907886"/>
            <a:ext cx="17221200" cy="1231106"/>
          </a:xfrm>
        </p:spPr>
        <p:txBody>
          <a:bodyPr/>
          <a:lstStyle/>
          <a:p>
            <a:r>
              <a:rPr kumimoji="1" lang="zh-CN" altLang="en-US" sz="8000" dirty="0"/>
              <a:t>一、</a:t>
            </a:r>
            <a:r>
              <a:rPr kumimoji="1" lang="en-US" altLang="zh-CN" sz="8000"/>
              <a:t>Face</a:t>
            </a:r>
            <a:r>
              <a:rPr kumimoji="1" lang="en-US" altLang="zh-Hans" sz="8000"/>
              <a:t>b</a:t>
            </a:r>
            <a:r>
              <a:rPr kumimoji="1" lang="en-US" altLang="zh-CN" sz="8000"/>
              <a:t>ook</a:t>
            </a:r>
            <a:r>
              <a:rPr kumimoji="1" lang="zh-CN" altLang="en-US" sz="8000" dirty="0"/>
              <a:t>创业的故事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250" y="3865937"/>
            <a:ext cx="1848971" cy="12573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GB" altLang="zh-CN" sz="6000" dirty="0"/>
              <a:t>Android </a:t>
            </a:r>
            <a:endParaRPr lang="zh-CN" altLang="en-US" sz="6000" dirty="0"/>
          </a:p>
        </p:txBody>
      </p:sp>
      <p:sp>
        <p:nvSpPr>
          <p:cNvPr id="4" name="矩形 3"/>
          <p:cNvSpPr/>
          <p:nvPr/>
        </p:nvSpPr>
        <p:spPr>
          <a:xfrm>
            <a:off x="1212850" y="2666802"/>
            <a:ext cx="17526000" cy="4616648"/>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p>
          <a:p>
            <a:r>
              <a:rPr lang="en-GB" altLang="zh-CN" sz="4000" dirty="0">
                <a:solidFill>
                  <a:schemeClr val="bg1"/>
                </a:solidFill>
                <a:latin typeface="Microsoft YaHei" panose="020B0503020204020204" pitchFamily="34" charset="-122"/>
                <a:ea typeface="Microsoft YaHei" panose="020B0503020204020204" pitchFamily="34" charset="-122"/>
              </a:rPr>
              <a:t> </a:t>
            </a: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989"/>
          </a:xfrm>
        </p:spPr>
        <p:txBody>
          <a:bodyPr wrap="square" lIns="0" tIns="0" rIns="0" bIns="0">
            <a:spAutoFit/>
          </a:bodyPr>
          <a:lstStyle/>
          <a:p>
            <a:r>
              <a:rPr lang="en-GB" altLang="zh-CN" sz="6000" dirty="0"/>
              <a:t>Deployment Activities </a:t>
            </a:r>
            <a:r>
              <a:rPr lang="en-US" altLang="zh-CN" sz="6000" dirty="0"/>
              <a:t>-</a:t>
            </a:r>
            <a:r>
              <a:rPr lang="en-GB" altLang="zh-CN" sz="6000" dirty="0"/>
              <a:t> Release Engineering Team </a:t>
            </a:r>
            <a:br>
              <a:rPr lang="en-GB" altLang="zh-CN" sz="6000" dirty="0"/>
            </a:br>
            <a:r>
              <a:rPr lang="en-GB" altLang="zh-CN" sz="6000" dirty="0"/>
              <a:t> </a:t>
            </a:r>
            <a:endParaRPr lang="zh-CN" altLang="en-US" sz="6000" dirty="0"/>
          </a:p>
        </p:txBody>
      </p:sp>
      <p:sp>
        <p:nvSpPr>
          <p:cNvPr id="3" name="矩形 2"/>
          <p:cNvSpPr/>
          <p:nvPr/>
        </p:nvSpPr>
        <p:spPr>
          <a:xfrm>
            <a:off x="1289050" y="3216275"/>
            <a:ext cx="17526000" cy="2554545"/>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it has fewer than 10 members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DATA COLLECTED  </a:t>
            </a:r>
            <a:r>
              <a:rPr lang="zh-CN" altLang="en-GB" sz="6000" dirty="0"/>
              <a:t>数据收集</a:t>
            </a:r>
          </a:p>
        </p:txBody>
      </p:sp>
      <p:sp>
        <p:nvSpPr>
          <p:cNvPr id="3" name="矩形 2"/>
          <p:cNvSpPr/>
          <p:nvPr/>
        </p:nvSpPr>
        <p:spPr>
          <a:xfrm>
            <a:off x="1289050" y="2759075"/>
            <a:ext cx="17526000" cy="8309967"/>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Revision-control system records.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Crash database.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Flytrap database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Tasks database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Cherry-pick database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Production issues database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Daily Active People (DAP)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Boiler room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Staff database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Source and configuration code </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ANALYSIS  </a:t>
            </a:r>
            <a:r>
              <a:rPr lang="zh-CN" altLang="en-GB" sz="6000" dirty="0"/>
              <a:t>分析（</a:t>
            </a:r>
            <a:r>
              <a:rPr lang="en-US" altLang="zh-CN" sz="6000" dirty="0"/>
              <a:t>1</a:t>
            </a:r>
            <a:r>
              <a:rPr lang="zh-CN" altLang="en-GB" sz="6000" dirty="0"/>
              <a:t>）</a:t>
            </a:r>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Developer Productivity   </a:t>
            </a:r>
            <a:r>
              <a:rPr lang="zh-CN" altLang="en-GB" sz="4000" dirty="0">
                <a:solidFill>
                  <a:schemeClr val="bg1"/>
                </a:solidFill>
                <a:latin typeface="Microsoft YaHei" panose="020B0503020204020204" pitchFamily="34" charset="-122"/>
                <a:ea typeface="Microsoft YaHei" panose="020B0503020204020204" pitchFamily="34" charset="-122"/>
              </a:rPr>
              <a:t>开发效率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zh-CN" altLang="en-GB" sz="4000" dirty="0">
                <a:solidFill>
                  <a:schemeClr val="bg1"/>
                </a:solidFill>
                <a:latin typeface="Microsoft YaHei" panose="020B0503020204020204" pitchFamily="34" charset="-122"/>
                <a:ea typeface="Microsoft YaHei" panose="020B0503020204020204" pitchFamily="34" charset="-122"/>
              </a:rPr>
              <a:t>交付质量</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Deadline Effects  </a:t>
            </a:r>
            <a:r>
              <a:rPr lang="zh-CN" altLang="en-GB" sz="4000" dirty="0">
                <a:solidFill>
                  <a:schemeClr val="bg1"/>
                </a:solidFill>
                <a:latin typeface="Microsoft YaHei" panose="020B0503020204020204" pitchFamily="34" charset="-122"/>
                <a:ea typeface="Microsoft YaHei" panose="020B0503020204020204" pitchFamily="34" charset="-122"/>
              </a:rPr>
              <a:t>交付时间评估影响</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Factors Affecting Software Quality  </a:t>
            </a:r>
            <a:r>
              <a:rPr lang="zh-CN" altLang="en-GB" sz="4000" dirty="0">
                <a:solidFill>
                  <a:schemeClr val="bg1"/>
                </a:solidFill>
                <a:latin typeface="Microsoft YaHei" panose="020B0503020204020204" pitchFamily="34" charset="-122"/>
                <a:ea typeface="Microsoft YaHei" panose="020B0503020204020204" pitchFamily="34" charset="-122"/>
              </a:rPr>
              <a:t>影响软件质量的因素</a:t>
            </a:r>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ANALYSIS  </a:t>
            </a:r>
            <a:r>
              <a:rPr lang="zh-CN" altLang="en-GB" sz="6000" dirty="0"/>
              <a:t>分析（</a:t>
            </a:r>
            <a:r>
              <a:rPr lang="en-US" altLang="zh-CN" sz="6000" dirty="0"/>
              <a:t>2</a:t>
            </a:r>
            <a:r>
              <a:rPr lang="zh-CN" altLang="en-GB" sz="6000" dirty="0"/>
              <a:t>）</a:t>
            </a:r>
          </a:p>
        </p:txBody>
      </p:sp>
      <p:pic>
        <p:nvPicPr>
          <p:cNvPr id="4" name="图片 3"/>
          <p:cNvPicPr>
            <a:picLocks noChangeAspect="1"/>
          </p:cNvPicPr>
          <p:nvPr/>
        </p:nvPicPr>
        <p:blipFill>
          <a:blip r:embed="rId3"/>
          <a:stretch>
            <a:fillRect/>
          </a:stretch>
        </p:blipFill>
        <p:spPr>
          <a:xfrm>
            <a:off x="1005204" y="2183719"/>
            <a:ext cx="5236846" cy="3890447"/>
          </a:xfrm>
          <a:prstGeom prst="rect">
            <a:avLst/>
          </a:prstGeom>
        </p:spPr>
      </p:pic>
      <p:pic>
        <p:nvPicPr>
          <p:cNvPr id="5" name="图片 4"/>
          <p:cNvPicPr>
            <a:picLocks noChangeAspect="1"/>
          </p:cNvPicPr>
          <p:nvPr/>
        </p:nvPicPr>
        <p:blipFill>
          <a:blip r:embed="rId4"/>
          <a:stretch>
            <a:fillRect/>
          </a:stretch>
        </p:blipFill>
        <p:spPr>
          <a:xfrm>
            <a:off x="6725480" y="3815232"/>
            <a:ext cx="5878634" cy="3831194"/>
          </a:xfrm>
          <a:prstGeom prst="rect">
            <a:avLst/>
          </a:prstGeom>
        </p:spPr>
      </p:pic>
      <p:pic>
        <p:nvPicPr>
          <p:cNvPr id="6" name="图片 5"/>
          <p:cNvPicPr>
            <a:picLocks noChangeAspect="1"/>
          </p:cNvPicPr>
          <p:nvPr/>
        </p:nvPicPr>
        <p:blipFill>
          <a:blip r:embed="rId5"/>
          <a:stretch>
            <a:fillRect/>
          </a:stretch>
        </p:blipFill>
        <p:spPr>
          <a:xfrm>
            <a:off x="13087267" y="6727976"/>
            <a:ext cx="6011286" cy="383119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Testing Principles at FB  </a:t>
            </a:r>
            <a:r>
              <a:rPr lang="zh-CN" altLang="en-GB" sz="6000" dirty="0"/>
              <a:t>测试</a:t>
            </a:r>
            <a:r>
              <a:rPr lang="en-GB" altLang="zh-CN" sz="6000" dirty="0"/>
              <a:t> </a:t>
            </a:r>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Coverage       </a:t>
            </a:r>
            <a:r>
              <a:rPr lang="zh-CN" altLang="en-GB" sz="4000" dirty="0">
                <a:solidFill>
                  <a:schemeClr val="bg1"/>
                </a:solidFill>
                <a:latin typeface="Microsoft YaHei" panose="020B0503020204020204" pitchFamily="34" charset="-122"/>
                <a:ea typeface="Microsoft YaHei" panose="020B0503020204020204" pitchFamily="34" charset="-122"/>
              </a:rPr>
              <a:t>覆盖率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Responsive    </a:t>
            </a:r>
            <a:r>
              <a:rPr lang="zh-CN" altLang="en-GB" sz="4000" dirty="0">
                <a:solidFill>
                  <a:schemeClr val="bg1"/>
                </a:solidFill>
                <a:latin typeface="Microsoft YaHei" panose="020B0503020204020204" pitchFamily="34" charset="-122"/>
                <a:ea typeface="Microsoft YaHei" panose="020B0503020204020204" pitchFamily="34" charset="-122"/>
              </a:rPr>
              <a:t>快速响应</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en-US" altLang="zh-CN"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质量控制</a:t>
            </a: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Automation    </a:t>
            </a:r>
            <a:r>
              <a:rPr lang="zh-CN" altLang="en-GB" sz="4000" dirty="0">
                <a:solidFill>
                  <a:schemeClr val="bg1"/>
                </a:solidFill>
                <a:latin typeface="Microsoft YaHei" panose="020B0503020204020204" pitchFamily="34" charset="-122"/>
                <a:ea typeface="Microsoft YaHei" panose="020B0503020204020204" pitchFamily="34" charset="-122"/>
              </a:rPr>
              <a:t>自动化</a:t>
            </a:r>
          </a:p>
          <a:p>
            <a:pPr marL="571500" indent="-571500">
              <a:buFont typeface="Arial" panose="020B0604020202090204" pitchFamily="34" charset="0"/>
              <a:buChar char="•"/>
            </a:pP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Prioritization   </a:t>
            </a:r>
            <a:r>
              <a:rPr lang="zh-CN" altLang="en-GB" sz="4000" dirty="0">
                <a:solidFill>
                  <a:schemeClr val="bg1"/>
                </a:solidFill>
                <a:latin typeface="Microsoft YaHei" panose="020B0503020204020204" pitchFamily="34" charset="-122"/>
                <a:ea typeface="Microsoft YaHei" panose="020B0503020204020204" pitchFamily="34" charset="-122"/>
              </a:rPr>
              <a:t>优先级控制</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TESTING  </a:t>
            </a:r>
            <a:r>
              <a:rPr lang="zh-CN" altLang="en-GB" sz="6000" dirty="0"/>
              <a:t>测试（</a:t>
            </a:r>
            <a:r>
              <a:rPr lang="en-US" altLang="zh-CN" sz="6000" dirty="0"/>
              <a:t>1</a:t>
            </a:r>
            <a:r>
              <a:rPr lang="zh-CN" altLang="en-GB" sz="6000" dirty="0"/>
              <a:t>）</a:t>
            </a:r>
          </a:p>
        </p:txBody>
      </p:sp>
      <p:graphicFrame>
        <p:nvGraphicFramePr>
          <p:cNvPr id="3" name="表格 2"/>
          <p:cNvGraphicFramePr>
            <a:graphicFrameLocks noGrp="1"/>
          </p:cNvGraphicFramePr>
          <p:nvPr/>
        </p:nvGraphicFramePr>
        <p:xfrm>
          <a:off x="1005205" y="2073275"/>
          <a:ext cx="18413730" cy="9157335"/>
        </p:xfrm>
        <a:graphic>
          <a:graphicData uri="http://schemas.openxmlformats.org/drawingml/2006/table">
            <a:tbl>
              <a:tblPr>
                <a:tableStyleId>{5C22544A-7EE6-4342-B048-85BDC9FD1C3A}</a:tableStyleId>
              </a:tblPr>
              <a:tblGrid>
                <a:gridCol w="2588260">
                  <a:extLst>
                    <a:ext uri="{9D8B030D-6E8A-4147-A177-3AD203B41FA5}">
                      <a16:colId xmlns:a16="http://schemas.microsoft.com/office/drawing/2014/main" val="20000"/>
                    </a:ext>
                  </a:extLst>
                </a:gridCol>
                <a:gridCol w="15825470">
                  <a:extLst>
                    <a:ext uri="{9D8B030D-6E8A-4147-A177-3AD203B41FA5}">
                      <a16:colId xmlns:a16="http://schemas.microsoft.com/office/drawing/2014/main" val="20001"/>
                    </a:ext>
                  </a:extLst>
                </a:gridCol>
              </a:tblGrid>
              <a:tr h="1746250">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Unit tests: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GB" sz="2800" u="none" strike="noStrike" dirty="0" err="1">
                          <a:effectLst/>
                          <a:latin typeface="Microsoft YaHei" panose="020B0503020204020204" pitchFamily="34" charset="-122"/>
                          <a:ea typeface="Microsoft YaHei" panose="020B0503020204020204" pitchFamily="34" charset="-122"/>
                        </a:rPr>
                        <a:t>XCTest</a:t>
                      </a:r>
                      <a:r>
                        <a:rPr lang="en-GB" sz="2800" u="none" strike="noStrike" dirty="0">
                          <a:effectLst/>
                          <a:latin typeface="Microsoft YaHei" panose="020B0503020204020204" pitchFamily="34" charset="-122"/>
                          <a:ea typeface="Microsoft YaHei" panose="020B0503020204020204" pitchFamily="34" charset="-122"/>
                        </a:rPr>
                        <a:t> [11], JUnit [12], or </a:t>
                      </a:r>
                      <a:r>
                        <a:rPr lang="en-GB" sz="2800" u="none" strike="noStrike" dirty="0" err="1">
                          <a:effectLst/>
                          <a:latin typeface="Microsoft YaHei" panose="020B0503020204020204" pitchFamily="34" charset="-122"/>
                          <a:ea typeface="Microsoft YaHei" panose="020B0503020204020204" pitchFamily="34" charset="-122"/>
                        </a:rPr>
                        <a:t>Robolectric</a:t>
                      </a:r>
                      <a:r>
                        <a:rPr lang="en-GB"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0"/>
                  </a:ext>
                </a:extLst>
              </a:tr>
              <a:tr h="128968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Static analysis: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1"/>
                  </a:ext>
                </a:extLst>
              </a:tr>
              <a:tr h="608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Build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2"/>
                  </a:ext>
                </a:extLst>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Snapshot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3"/>
                  </a:ext>
                </a:extLst>
              </a:tr>
              <a:tr h="231521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Integration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standard (</a:t>
                      </a:r>
                      <a:r>
                        <a:rPr lang="en-GB" sz="2800" u="none" strike="noStrike" dirty="0" err="1">
                          <a:effectLst/>
                          <a:latin typeface="Microsoft YaHei" panose="020B0503020204020204" pitchFamily="34" charset="-122"/>
                          <a:ea typeface="Microsoft YaHei" panose="020B0503020204020204" pitchFamily="34" charset="-122"/>
                        </a:rPr>
                        <a:t>blackbox</a:t>
                      </a:r>
                      <a:r>
                        <a:rPr lang="en-GB"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4"/>
                  </a:ext>
                </a:extLst>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Performance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5"/>
                  </a:ext>
                </a:extLst>
              </a:tr>
              <a:tr h="60833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Capacity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6"/>
                  </a:ext>
                </a:extLst>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Conformance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GB" altLang="zh-CN" sz="6000" dirty="0"/>
              <a:t>Tests and when they are run </a:t>
            </a:r>
            <a:r>
              <a:rPr lang="zh-CN" altLang="en-GB" sz="6000" dirty="0"/>
              <a:t>测试（</a:t>
            </a:r>
            <a:r>
              <a:rPr lang="en-US" altLang="zh-CN" sz="6000" dirty="0"/>
              <a:t>1</a:t>
            </a:r>
            <a:r>
              <a:rPr lang="zh-CN" altLang="en-GB" sz="6000" dirty="0"/>
              <a:t>）</a:t>
            </a:r>
            <a:r>
              <a:rPr lang="en-GB" altLang="zh-CN" sz="6000" dirty="0"/>
              <a:t> </a:t>
            </a:r>
          </a:p>
        </p:txBody>
      </p:sp>
      <p:sp>
        <p:nvSpPr>
          <p:cNvPr id="3" name="矩形 2"/>
          <p:cNvSpPr/>
          <p:nvPr/>
        </p:nvSpPr>
        <p:spPr>
          <a:xfrm>
            <a:off x="1289050" y="3216275"/>
            <a:ext cx="17526000" cy="818578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Pre-Push Testing      </a:t>
            </a:r>
            <a:r>
              <a:rPr lang="zh-CN" altLang="en-GB" sz="4000" dirty="0">
                <a:solidFill>
                  <a:schemeClr val="bg1"/>
                </a:solidFill>
                <a:latin typeface="Microsoft YaHei" panose="020B0503020204020204" pitchFamily="34" charset="-122"/>
                <a:ea typeface="Microsoft YaHei" panose="020B0503020204020204" pitchFamily="34" charset="-122"/>
              </a:rPr>
              <a:t>预测试环境</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On Push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推送到主干</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r>
              <a:rPr lang="zh-CN" altLang="en-GB" sz="4000" dirty="0">
                <a:solidFill>
                  <a:schemeClr val="bg1"/>
                </a:solidFill>
                <a:latin typeface="Microsoft YaHei" panose="020B0503020204020204" pitchFamily="34" charset="-122"/>
                <a:ea typeface="Microsoft YaHei" panose="020B0503020204020204" pitchFamily="34" charset="-122"/>
              </a:rPr>
              <a:t>在主干和分支测试</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Manual testing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手动测试</a:t>
            </a:r>
            <a:r>
              <a:rPr lang="en-GB" altLang="zh-CN" sz="4000" dirty="0">
                <a:solidFill>
                  <a:schemeClr val="bg1"/>
                </a:solidFill>
                <a:latin typeface="Microsoft YaHei" panose="020B0503020204020204" pitchFamily="34" charset="-122"/>
                <a:ea typeface="Microsoft YaHei" panose="020B0503020204020204" pitchFamily="34" charset="-122"/>
              </a:rPr>
              <a:t> </a:t>
            </a:r>
          </a:p>
          <a:p>
            <a:endParaRPr lang="en-GB" altLang="zh-CN" sz="4000" dirty="0">
              <a:solidFill>
                <a:schemeClr val="bg1"/>
              </a:solidFill>
              <a:latin typeface="Microsoft YaHei" panose="020B0503020204020204" pitchFamily="34" charset="-122"/>
              <a:ea typeface="Microsoft YaHei" panose="020B0503020204020204" pitchFamily="34" charset="-122"/>
            </a:endParaRPr>
          </a:p>
          <a:p>
            <a:pPr lvl="8"/>
            <a:endParaRPr lang="zh-CN" altLang="en-GB" sz="4000" b="1" dirty="0">
              <a:solidFill>
                <a:schemeClr val="accent6">
                  <a:lumMod val="75000"/>
                </a:schemeClr>
              </a:solidFill>
              <a:latin typeface="Microsoft YaHei" panose="020B0503020204020204" pitchFamily="34" charset="-122"/>
              <a:ea typeface="Microsoft YaHei" panose="020B0503020204020204" pitchFamily="34" charset="-122"/>
            </a:endParaRPr>
          </a:p>
          <a:p>
            <a:pPr lvl="8"/>
            <a:r>
              <a:rPr lang="zh-CN" altLang="en-GB" sz="7200" b="1" dirty="0">
                <a:solidFill>
                  <a:schemeClr val="accent6">
                    <a:lumMod val="75000"/>
                  </a:schemeClr>
                </a:solidFill>
                <a:latin typeface="Microsoft YaHei" panose="020B0503020204020204" pitchFamily="34" charset="-122"/>
                <a:ea typeface="Microsoft YaHei" panose="020B0503020204020204" pitchFamily="34" charset="-122"/>
              </a:rPr>
              <a:t>时刻在测试中 </a:t>
            </a:r>
            <a:r>
              <a:rPr lang="en-US" altLang="zh-CN" sz="7200" b="1" dirty="0">
                <a:solidFill>
                  <a:schemeClr val="accent6">
                    <a:lumMod val="75000"/>
                  </a:schemeClr>
                </a:solidFill>
                <a:latin typeface="Microsoft YaHei" panose="020B0503020204020204" pitchFamily="34" charset="-122"/>
                <a:ea typeface="Microsoft YaHei" panose="020B0503020204020204" pitchFamily="34" charset="-122"/>
              </a:rPr>
              <a:t>... ...</a:t>
            </a:r>
            <a:endParaRPr lang="en-GB" altLang="zh-CN" sz="4000" b="1" dirty="0">
              <a:solidFill>
                <a:schemeClr val="accent6">
                  <a:lumMod val="75000"/>
                </a:schemeClr>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980440"/>
            <a:ext cx="18093690" cy="923290"/>
          </a:xfrm>
        </p:spPr>
        <p:txBody>
          <a:bodyPr wrap="square" lIns="0" tIns="0" rIns="0" bIns="0">
            <a:spAutoFit/>
          </a:bodyPr>
          <a:lstStyle/>
          <a:p>
            <a:r>
              <a:rPr lang="en-GB" altLang="zh-CN" sz="6000" dirty="0"/>
              <a:t>Tests and when they are run </a:t>
            </a:r>
            <a:r>
              <a:rPr lang="zh-CN" altLang="en-GB" sz="6000" dirty="0"/>
              <a:t>测试（</a:t>
            </a:r>
            <a:r>
              <a:rPr lang="en-US" altLang="zh-CN" sz="6000" dirty="0"/>
              <a:t>2</a:t>
            </a:r>
            <a:r>
              <a:rPr lang="zh-CN" altLang="en-GB" sz="6000" dirty="0"/>
              <a:t>）</a:t>
            </a:r>
            <a:r>
              <a:rPr lang="en-GB" altLang="zh-CN" sz="6000" dirty="0"/>
              <a:t> </a:t>
            </a:r>
          </a:p>
        </p:txBody>
      </p:sp>
      <p:pic>
        <p:nvPicPr>
          <p:cNvPr id="5" name="图片 4"/>
          <p:cNvPicPr>
            <a:picLocks noChangeAspect="1"/>
          </p:cNvPicPr>
          <p:nvPr/>
        </p:nvPicPr>
        <p:blipFill>
          <a:blip r:embed="rId3"/>
          <a:stretch>
            <a:fillRect/>
          </a:stretch>
        </p:blipFill>
        <p:spPr>
          <a:xfrm>
            <a:off x="3129400" y="2682875"/>
            <a:ext cx="13202247" cy="739139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总结：</a:t>
            </a:r>
          </a:p>
        </p:txBody>
      </p:sp>
      <p:sp>
        <p:nvSpPr>
          <p:cNvPr id="3" name="文本占位符 2"/>
          <p:cNvSpPr>
            <a:spLocks noGrp="1"/>
          </p:cNvSpPr>
          <p:nvPr>
            <p:ph type="body" idx="1"/>
          </p:nvPr>
        </p:nvSpPr>
        <p:spPr>
          <a:xfrm>
            <a:off x="1974850" y="2759075"/>
            <a:ext cx="16687800" cy="4062730"/>
          </a:xfrm>
        </p:spPr>
        <p:txBody>
          <a:bodyPr/>
          <a:lstStyle/>
          <a:p>
            <a:pPr indent="457200" algn="l">
              <a:lnSpc>
                <a:spcPct val="150000"/>
              </a:lnSpc>
            </a:pPr>
            <a:r>
              <a:rPr lang="en-US" altLang="zh-CN" sz="4400" dirty="0"/>
              <a:t>Facebook</a:t>
            </a:r>
            <a:r>
              <a:rPr lang="zh-CN" altLang="en-US" sz="4400" dirty="0"/>
              <a:t>并没有明确提及敏捷、精益、看板、</a:t>
            </a:r>
            <a:r>
              <a:rPr lang="en-US" altLang="zh-CN" sz="4400" dirty="0"/>
              <a:t> Dev</a:t>
            </a:r>
            <a:r>
              <a:rPr lang="en-US" altLang="zh-Hans" sz="4400" dirty="0"/>
              <a:t>O</a:t>
            </a:r>
            <a:r>
              <a:rPr lang="en-US" altLang="zh-CN" sz="4400" dirty="0"/>
              <a:t>ps</a:t>
            </a:r>
            <a:r>
              <a:rPr lang="zh-CN" altLang="en-US" sz="4400" dirty="0"/>
              <a:t>等这些方法论，或者没有严格地去使用</a:t>
            </a:r>
            <a:r>
              <a:rPr lang="en-US" altLang="zh-CN" sz="4400" dirty="0"/>
              <a:t>Scrum</a:t>
            </a:r>
            <a:r>
              <a:rPr lang="zh-CN" altLang="en-US" sz="4400" dirty="0"/>
              <a:t>框架，但在开发流程中却实实在在的应用了这些方法论的精髓</a:t>
            </a:r>
            <a:r>
              <a:rPr lang="zh-CN" altLang="en-US" sz="4400" dirty="0">
                <a:solidFill>
                  <a:srgbClr val="FFC000"/>
                </a:solidFill>
              </a:rPr>
              <a:t>（如很早引入了</a:t>
            </a:r>
            <a:r>
              <a:rPr lang="en-US" altLang="zh-CN" sz="4400" dirty="0">
                <a:solidFill>
                  <a:srgbClr val="FFC000"/>
                </a:solidFill>
              </a:rPr>
              <a:t>A/B</a:t>
            </a:r>
            <a:r>
              <a:rPr lang="zh-CN" altLang="en-US" sz="4400" dirty="0">
                <a:solidFill>
                  <a:srgbClr val="FFC000"/>
                </a:solidFill>
              </a:rPr>
              <a:t>测试，灰度发布、每周定时全量代码部署等实践），</a:t>
            </a:r>
            <a:r>
              <a:rPr lang="zh-CN" altLang="en-US" sz="4400" dirty="0"/>
              <a:t>并且更注重研发效能。</a:t>
            </a:r>
            <a:endParaRPr lang="en-US" altLang="zh-CN" sz="4400" dirty="0"/>
          </a:p>
        </p:txBody>
      </p:sp>
    </p:spTree>
    <p:extLst>
      <p:ext uri="{BB962C8B-B14F-4D97-AF65-F5344CB8AC3E}">
        <p14:creationId xmlns:p14="http://schemas.microsoft.com/office/powerpoint/2010/main" val="135655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a:solidFill>
                  <a:srgbClr val="FFC000"/>
                </a:solidFill>
              </a:rPr>
              <a:t>       我觉得最好的公司，不是因为创始人想要成立公司，而是因为创始人想要改变世界。</a:t>
            </a:r>
            <a:endParaRPr lang="en-US" altLang="zh-CN" kern="1200" dirty="0">
              <a:solidFill>
                <a:srgbClr val="FFC000"/>
              </a:solidFill>
            </a:endParaRPr>
          </a:p>
          <a:p>
            <a:pPr algn="ctr">
              <a:lnSpc>
                <a:spcPct val="150000"/>
              </a:lnSpc>
            </a:pPr>
            <a:r>
              <a:rPr lang="en-US" altLang="zh-CN" sz="4800" kern="1200" dirty="0">
                <a:solidFill>
                  <a:srgbClr val="FFC000"/>
                </a:solidFill>
              </a:rPr>
              <a:t>              </a:t>
            </a:r>
          </a:p>
          <a:p>
            <a:pPr algn="ctr">
              <a:lnSpc>
                <a:spcPct val="150000"/>
              </a:lnSpc>
            </a:pPr>
            <a:r>
              <a:rPr lang="en-US" altLang="zh-CN" sz="4800" kern="1200" dirty="0">
                <a:solidFill>
                  <a:srgbClr val="FFC000"/>
                </a:solidFill>
              </a:rPr>
              <a:t>----</a:t>
            </a:r>
            <a:r>
              <a:rPr lang="zh-CN" altLang="en-US" sz="4800" kern="1200" dirty="0">
                <a:solidFill>
                  <a:srgbClr val="FFC000"/>
                </a:solidFill>
              </a:rPr>
              <a:t>摘录自扎克伯格</a:t>
            </a:r>
            <a:r>
              <a:rPr lang="en-US" altLang="zh-CN" sz="4800" kern="1200" dirty="0">
                <a:solidFill>
                  <a:srgbClr val="FFC000"/>
                </a:solidFill>
              </a:rPr>
              <a:t>2014</a:t>
            </a:r>
            <a:r>
              <a:rPr lang="zh-CN" altLang="en-US" sz="4800" kern="1200" dirty="0">
                <a:solidFill>
                  <a:srgbClr val="FFC000"/>
                </a:solidFill>
              </a:rPr>
              <a:t>年在清华的分享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3"/>
          <a:stretch>
            <a:fillRect/>
          </a:stretch>
        </p:blipFill>
        <p:spPr>
          <a:xfrm>
            <a:off x="1670050" y="4981763"/>
            <a:ext cx="2200275" cy="291465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p>
        </p:txBody>
      </p:sp>
      <p:pic>
        <p:nvPicPr>
          <p:cNvPr id="4" name="图片 3"/>
          <p:cNvPicPr>
            <a:picLocks noChangeAspect="1"/>
          </p:cNvPicPr>
          <p:nvPr/>
        </p:nvPicPr>
        <p:blipFill>
          <a:blip r:embed="rId3"/>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4"/>
              </a:rPr>
              <a:t> </a:t>
            </a:r>
            <a:r>
              <a:rPr lang="en-US" altLang="zh-CN" i="1" dirty="0" err="1">
                <a:solidFill>
                  <a:srgbClr val="FFC000"/>
                </a:solidFill>
                <a:latin typeface="微软雅黑" panose="020B0503020204020204" pitchFamily="34" charset="-122"/>
                <a:ea typeface="微软雅黑" panose="020B0503020204020204" pitchFamily="34" charset="-122"/>
                <a:hlinkClick r:id="rId4"/>
              </a:rPr>
              <a:t>QCon</a:t>
            </a:r>
            <a:r>
              <a:rPr lang="en-US" altLang="zh-CN" i="1" dirty="0">
                <a:solidFill>
                  <a:srgbClr val="FFC000"/>
                </a:solidFill>
                <a:latin typeface="微软雅黑" panose="020B0503020204020204" pitchFamily="34" charset="-122"/>
                <a:ea typeface="微软雅黑" panose="020B0503020204020204" pitchFamily="34" charset="-122"/>
                <a:hlinkClick r:id="rId4"/>
              </a:rPr>
              <a:t> </a:t>
            </a:r>
            <a:r>
              <a:rPr lang="zh-CN" altLang="en-US" i="1" dirty="0">
                <a:solidFill>
                  <a:srgbClr val="FFC000"/>
                </a:solidFill>
                <a:latin typeface="微软雅黑" panose="020B0503020204020204" pitchFamily="34" charset="-122"/>
                <a:ea typeface="微软雅黑" panose="020B0503020204020204" pitchFamily="34" charset="-122"/>
                <a:hlinkClick r:id="rId4"/>
              </a:rPr>
              <a:t>上海 </a:t>
            </a:r>
            <a:r>
              <a:rPr lang="en-US" altLang="zh-CN" i="1" dirty="0">
                <a:solidFill>
                  <a:srgbClr val="FFC000"/>
                </a:solidFill>
                <a:latin typeface="微软雅黑" panose="020B0503020204020204" pitchFamily="34" charset="-122"/>
                <a:ea typeface="微软雅黑" panose="020B0503020204020204" pitchFamily="34" charset="-122"/>
                <a:hlinkClick r:id="rId4"/>
              </a:rPr>
              <a:t>2018 </a:t>
            </a:r>
            <a:r>
              <a:rPr lang="zh-CN" altLang="en-US" i="1" dirty="0">
                <a:solidFill>
                  <a:srgbClr val="FFC000"/>
                </a:solidFill>
                <a:latin typeface="微软雅黑" panose="020B0503020204020204" pitchFamily="34" charset="-122"/>
                <a:ea typeface="微软雅黑" panose="020B0503020204020204" pitchFamily="34" charset="-122"/>
                <a:hlinkClick r:id="rId4"/>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3"/>
          <a:stretch>
            <a:fillRect/>
          </a:stretch>
        </p:blipFill>
        <p:spPr>
          <a:xfrm>
            <a:off x="16717612" y="7149185"/>
            <a:ext cx="2359693" cy="33018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9777</Words>
  <Application>Microsoft Macintosh PowerPoint</Application>
  <PresentationFormat>自定义</PresentationFormat>
  <Paragraphs>778</Paragraphs>
  <Slides>69</Slides>
  <Notes>61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69</vt:i4>
      </vt:variant>
    </vt:vector>
  </HeadingPairs>
  <TitlesOfParts>
    <vt:vector size="84" baseType="lpstr">
      <vt:lpstr>苹方</vt:lpstr>
      <vt:lpstr>宋体</vt:lpstr>
      <vt:lpstr>Microsoft YaHei</vt:lpstr>
      <vt:lpstr>Microsoft YaHei</vt:lpstr>
      <vt:lpstr>Bebas Neue</vt:lpstr>
      <vt:lpstr>맑은 고딕</vt:lpstr>
      <vt:lpstr>PingFang-SC-Heavy</vt:lpstr>
      <vt:lpstr>Segoe UI</vt:lpstr>
      <vt:lpstr>Arial</vt:lpstr>
      <vt:lpstr>Calibri</vt:lpstr>
      <vt:lpstr>Calibri Light</vt:lpstr>
      <vt:lpstr>Tahoma</vt:lpstr>
      <vt:lpstr>Verdana</vt:lpstr>
      <vt:lpstr>Wingdings</vt:lpstr>
      <vt:lpstr>Office Theme</vt:lpstr>
      <vt:lpstr>PowerPoint 演示文稿</vt:lpstr>
      <vt:lpstr>案例研究者（以姓氏拼音排序）</vt:lpstr>
      <vt:lpstr>案例研究的自组织规则</vt:lpstr>
      <vt:lpstr>案例使用许可协议</vt:lpstr>
      <vt:lpstr>Agenda</vt:lpstr>
      <vt:lpstr>一、Facebook创业的故事</vt:lpstr>
      <vt:lpstr>PowerPoint 演示文稿</vt:lpstr>
      <vt:lpstr>创业的故事</vt:lpstr>
      <vt:lpstr>如何像黑客一样创业</vt:lpstr>
      <vt:lpstr>Facebook</vt:lpstr>
      <vt:lpstr>扎克伯格的控制权—朕即国家</vt:lpstr>
      <vt:lpstr>Facebook-网络帝国</vt:lpstr>
      <vt:lpstr>扎克伯格的挑战—高度自律&amp;绝顶聪明</vt:lpstr>
      <vt:lpstr>facebook的发展</vt:lpstr>
      <vt:lpstr>Facebook F8</vt:lpstr>
      <vt:lpstr>Facebook 的业务</vt:lpstr>
      <vt:lpstr>2016年发布的Facebook十年路标规划图</vt:lpstr>
      <vt:lpstr>Facebook成长的烦恼</vt:lpstr>
      <vt:lpstr>Facebook持续增长的奥密</vt:lpstr>
      <vt:lpstr>Facebook营收来源</vt:lpstr>
      <vt:lpstr>Facebook2017年第四季度和全年业绩收入</vt:lpstr>
      <vt:lpstr>Facebook2017年财报</vt:lpstr>
      <vt:lpstr>二、Facebook的组织文化</vt:lpstr>
      <vt:lpstr>愿景</vt:lpstr>
      <vt:lpstr>公司5个核心价值观</vt:lpstr>
      <vt:lpstr>Facebook人才观</vt:lpstr>
      <vt:lpstr>Facebook黑客文化</vt:lpstr>
      <vt:lpstr>Facebook 黑客文化</vt:lpstr>
      <vt:lpstr>Facebook 黑客文化</vt:lpstr>
      <vt:lpstr>黑客马拉松（Hackathon）</vt:lpstr>
      <vt:lpstr>三、Facebook的管理/工程实践</vt:lpstr>
      <vt:lpstr>开发人员全栈</vt:lpstr>
      <vt:lpstr>Facebook开发团队-三人小组</vt:lpstr>
      <vt:lpstr>The Dark Launching Technique  暗发射技术</vt:lpstr>
      <vt:lpstr>Facebook的5个持续</vt:lpstr>
      <vt:lpstr>Facebook 是如何做大规模代码部署的 </vt:lpstr>
      <vt:lpstr>Continuous delivery at scale  规模化连续交付</vt:lpstr>
      <vt:lpstr>Continuous Integration 持续集成（1）</vt:lpstr>
      <vt:lpstr>Continuous Integration 持续集成（2）</vt:lpstr>
      <vt:lpstr>A/B Testing  持续测试  </vt:lpstr>
      <vt:lpstr>持续开发原则</vt:lpstr>
      <vt:lpstr>Facebook的分支管理和发布策略</vt:lpstr>
      <vt:lpstr>Code Review 代码审查</vt:lpstr>
      <vt:lpstr>Facebook的测试</vt:lpstr>
      <vt:lpstr>持续集成、持续交付、持续部署</vt:lpstr>
      <vt:lpstr>PowerPoint 演示文稿</vt:lpstr>
      <vt:lpstr>四、Facebook的工具</vt:lpstr>
      <vt:lpstr>工具相关 </vt:lpstr>
      <vt:lpstr>DevOps Tools（开发和开源工具汇总）- 如果能补一副工具全景图或者DevOps流程图会更好  </vt:lpstr>
      <vt:lpstr>Facebook’s development process日常开发流程（1） </vt:lpstr>
      <vt:lpstr>Facebook’s development process日常开发流程（2）</vt:lpstr>
      <vt:lpstr>工具相关-Infer 静态分析工具</vt:lpstr>
      <vt:lpstr>工具相关-Phabricator </vt:lpstr>
      <vt:lpstr>工具相关-jest</vt:lpstr>
      <vt:lpstr>工具相关-Sapienz</vt:lpstr>
      <vt:lpstr>工具相关-Nuclide</vt:lpstr>
      <vt:lpstr>五、Facebook的DevOps之旅</vt:lpstr>
      <vt:lpstr>The overall architecture 整体分支架构</vt:lpstr>
      <vt:lpstr>Deployment Activities - iOS </vt:lpstr>
      <vt:lpstr>Deployment Activities -Android </vt:lpstr>
      <vt:lpstr>Deployment Activities - Release Engineering Team   </vt:lpstr>
      <vt:lpstr>DATA COLLECTED  数据收集</vt:lpstr>
      <vt:lpstr>ANALYSIS  分析（1）</vt:lpstr>
      <vt:lpstr>ANALYSIS  分析（2）</vt:lpstr>
      <vt:lpstr>Testing Principles at FB  测试 </vt:lpstr>
      <vt:lpstr>TESTING  测试（1）</vt:lpstr>
      <vt:lpstr>Tests and when they are run 测试（1） </vt:lpstr>
      <vt:lpstr>Tests and when they are run 测试（2） </vt:lpstr>
      <vt:lpstr>总结：</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Pipin</cp:lastModifiedBy>
  <cp:revision>306</cp:revision>
  <cp:lastPrinted>2019-11-04T05:20:17Z</cp:lastPrinted>
  <dcterms:created xsi:type="dcterms:W3CDTF">2019-11-04T05:20:17Z</dcterms:created>
  <dcterms:modified xsi:type="dcterms:W3CDTF">2019-11-05T03:29:47Z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